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37"/>
  </p:notesMasterIdLst>
  <p:sldIdLst>
    <p:sldId id="295" r:id="rId5"/>
    <p:sldId id="303" r:id="rId6"/>
    <p:sldId id="258" r:id="rId7"/>
    <p:sldId id="305" r:id="rId8"/>
    <p:sldId id="304" r:id="rId9"/>
    <p:sldId id="261" r:id="rId10"/>
    <p:sldId id="296" r:id="rId11"/>
    <p:sldId id="263" r:id="rId12"/>
    <p:sldId id="264" r:id="rId13"/>
    <p:sldId id="265" r:id="rId14"/>
    <p:sldId id="299" r:id="rId15"/>
    <p:sldId id="300" r:id="rId16"/>
    <p:sldId id="297" r:id="rId17"/>
    <p:sldId id="291" r:id="rId18"/>
    <p:sldId id="269" r:id="rId19"/>
    <p:sldId id="302" r:id="rId20"/>
    <p:sldId id="271" r:id="rId21"/>
    <p:sldId id="272" r:id="rId22"/>
    <p:sldId id="273" r:id="rId23"/>
    <p:sldId id="274" r:id="rId24"/>
    <p:sldId id="306" r:id="rId25"/>
    <p:sldId id="275" r:id="rId26"/>
    <p:sldId id="276" r:id="rId27"/>
    <p:sldId id="277" r:id="rId28"/>
    <p:sldId id="298" r:id="rId29"/>
    <p:sldId id="293" r:id="rId30"/>
    <p:sldId id="292" r:id="rId31"/>
    <p:sldId id="290" r:id="rId32"/>
    <p:sldId id="279" r:id="rId33"/>
    <p:sldId id="280" r:id="rId34"/>
    <p:sldId id="281" r:id="rId35"/>
    <p:sldId id="282" r:id="rId36"/>
  </p:sldIdLst>
  <p:sldSz cx="12192000" cy="6858000"/>
  <p:notesSz cx="6858000" cy="9144000"/>
  <p:embeddedFontLst>
    <p:embeddedFont>
      <p:font typeface="G마켓 산스 TTF Bold" panose="02000000000000000000" pitchFamily="2" charset="-127"/>
      <p:bold r:id="rId38"/>
    </p:embeddedFont>
    <p:embeddedFont>
      <p:font typeface="G마켓 산스 TTF Medium" panose="02000000000000000000" pitchFamily="2" charset="-127"/>
      <p:regular r:id="rId39"/>
    </p:embeddedFont>
    <p:embeddedFont>
      <p:font typeface="Malgun Gothic" panose="020B0503020000020004" pitchFamily="50" charset="-127"/>
      <p:regular r:id="rId40"/>
      <p:bold r:id="rId41"/>
    </p:embeddedFont>
    <p:embeddedFont>
      <p:font typeface="Malgun Gothic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2" roundtripDataSignature="AMtx7mj1+dLGkLETXqRboLtzTdl4ELch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C89"/>
    <a:srgbClr val="5A7D59"/>
    <a:srgbClr val="668E43"/>
    <a:srgbClr val="404040"/>
    <a:srgbClr val="E7E8E2"/>
    <a:srgbClr val="6F8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7ED5E-8386-7666-56D4-DB1804FDB77B}" v="16" dt="2021-08-24T09:17:33.055"/>
    <p1510:client id="{59557F8F-EF9E-C3B0-BCB7-B1D5A55E452D}" v="2" dt="2021-08-24T10:02:00.063"/>
    <p1510:client id="{8E3BA26A-3B2C-D858-681C-FD0826FBD9C5}" v="24" dt="2021-08-24T11:25:07.355"/>
    <p1510:client id="{99F7BF92-3763-58CF-0EFF-F93D5D50320E}" v="139" dt="2021-08-24T10:04:37.231"/>
    <p1510:client id="{9EF7C664-343F-4064-AAF0-E082B097541F}" v="5087" dt="2021-08-24T11:30:11.638"/>
    <p1510:client id="{CF898D82-51C6-D201-EA41-E07BA4EFD5C5}" v="8" dt="2021-08-24T07:52:28.1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1529" autoAdjust="0"/>
  </p:normalViewPr>
  <p:slideViewPr>
    <p:cSldViewPr snapToGrid="0">
      <p:cViewPr varScale="1">
        <p:scale>
          <a:sx n="93" d="100"/>
          <a:sy n="93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customschemas.google.com/relationships/presentationmetadata" Target="meta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ko-KR" altLang="en-US"/>
              <a:t>안녕하세요</a:t>
            </a:r>
            <a:r>
              <a:rPr lang="en-US" altLang="ko-KR"/>
              <a:t>. NET </a:t>
            </a:r>
            <a:r>
              <a:rPr lang="ko-KR" altLang="en-US" err="1"/>
              <a:t>챌린지</a:t>
            </a:r>
            <a:r>
              <a:rPr lang="ko-KR" altLang="en-US"/>
              <a:t> 캠프 시즌</a:t>
            </a:r>
            <a:r>
              <a:rPr lang="en-US" altLang="ko-KR"/>
              <a:t>8 </a:t>
            </a:r>
            <a:r>
              <a:rPr lang="ko-KR" altLang="en-US" err="1"/>
              <a:t>빠숭팀</a:t>
            </a:r>
            <a:r>
              <a:rPr lang="ko-KR" altLang="en-US"/>
              <a:t> 발표자 송지원입니다</a:t>
            </a:r>
            <a:r>
              <a:rPr lang="en-US" altLang="ko-KR"/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  <a:p>
            <a:pPr marL="0" indent="0"/>
            <a:r>
              <a:rPr lang="ko-KR" altLang="en-US"/>
              <a:t>저희 팀 과제인 </a:t>
            </a:r>
            <a:r>
              <a:rPr lang="en-US" altLang="ko-KR"/>
              <a:t>'</a:t>
            </a:r>
            <a:r>
              <a:rPr lang="ko-KR" altLang="en-US"/>
              <a:t>분산 </a:t>
            </a:r>
            <a:r>
              <a:rPr lang="en-US" altLang="ko-KR"/>
              <a:t>Edge Cloud </a:t>
            </a:r>
            <a:r>
              <a:rPr lang="ko-KR" altLang="en-US"/>
              <a:t>환경에서의 </a:t>
            </a:r>
            <a:r>
              <a:rPr lang="en-US" altLang="ko-KR"/>
              <a:t>Event </a:t>
            </a:r>
            <a:r>
              <a:rPr lang="ko-KR" altLang="en-US"/>
              <a:t>기반 </a:t>
            </a:r>
            <a:r>
              <a:rPr lang="en-US" altLang="ko-KR" err="1"/>
              <a:t>FaaS</a:t>
            </a:r>
            <a:r>
              <a:rPr lang="ko-KR" altLang="en-US" err="1"/>
              <a:t>를</a:t>
            </a:r>
            <a:r>
              <a:rPr lang="ko-KR" altLang="en-US"/>
              <a:t> 적용한</a:t>
            </a:r>
            <a:r>
              <a:rPr lang="en-US" altLang="ko-KR"/>
              <a:t>, </a:t>
            </a:r>
            <a:r>
              <a:rPr lang="ko-KR" altLang="en-US"/>
              <a:t>안전한 스마트 시티</a:t>
            </a:r>
            <a:r>
              <a:rPr lang="en-US" altLang="ko-KR"/>
              <a:t>'</a:t>
            </a:r>
            <a:r>
              <a:rPr lang="ko-KR" altLang="en-US"/>
              <a:t>에 대한 중간평가 발표에 앞서</a:t>
            </a:r>
            <a:r>
              <a:rPr lang="en-US" altLang="ko-KR"/>
              <a:t>, </a:t>
            </a:r>
          </a:p>
          <a:p>
            <a:pPr marL="0" indent="0"/>
            <a:r>
              <a:rPr lang="ko-KR" altLang="en-US"/>
              <a:t>본 발표자료 및 발표 동영상은 중간보고서에 근거하여 저희 팀이 직접 작성하고 발표한 것으로</a:t>
            </a:r>
            <a:r>
              <a:rPr lang="en-US" altLang="ko-KR"/>
              <a:t>,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차후 대리 발표 및 허위사실이 발견될 경우 관련 법령 및 규정에 따라 민형사상의 책임이 있음을 서약합니다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그럼 발표를 시작하겠습니다</a:t>
            </a:r>
            <a:r>
              <a:rPr lang="en-US" altLang="ko-KR"/>
              <a:t>.</a:t>
            </a: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a115b04d8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ea115b04d8_1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 err="1"/>
              <a:t>저희</a:t>
            </a:r>
            <a:r>
              <a:rPr lang="en-US" dirty="0"/>
              <a:t> </a:t>
            </a:r>
            <a:r>
              <a:rPr lang="en-US" dirty="0" err="1"/>
              <a:t>팀의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목표를</a:t>
            </a:r>
            <a:r>
              <a:rPr lang="en-US" dirty="0"/>
              <a:t> </a:t>
            </a:r>
            <a:r>
              <a:rPr lang="en-US" dirty="0" err="1"/>
              <a:t>정리하면</a:t>
            </a:r>
            <a:r>
              <a:rPr lang="en-US" dirty="0"/>
              <a:t> </a:t>
            </a:r>
            <a:r>
              <a:rPr lang="en-US" dirty="0" err="1"/>
              <a:t>다음과</a:t>
            </a:r>
            <a:r>
              <a:rPr lang="en-US" dirty="0"/>
              <a:t> </a:t>
            </a:r>
            <a:r>
              <a:rPr lang="en-US" dirty="0" err="1"/>
              <a:t>같습니다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 err="1"/>
              <a:t>먼저</a:t>
            </a:r>
            <a:r>
              <a:rPr lang="en-US" dirty="0"/>
              <a:t>, </a:t>
            </a:r>
            <a:r>
              <a:rPr lang="en-US" dirty="0" err="1"/>
              <a:t>쿠버네티스와</a:t>
            </a:r>
            <a:r>
              <a:rPr lang="en-US" dirty="0"/>
              <a:t> </a:t>
            </a:r>
            <a:r>
              <a:rPr lang="en-US" dirty="0" err="1"/>
              <a:t>KEDA를</a:t>
            </a:r>
            <a:r>
              <a:rPr lang="en-US" dirty="0"/>
              <a:t> </a:t>
            </a:r>
            <a:r>
              <a:rPr lang="en-US" dirty="0" err="1"/>
              <a:t>활용하여</a:t>
            </a:r>
            <a:r>
              <a:rPr lang="en-US" dirty="0"/>
              <a:t>, </a:t>
            </a:r>
            <a:r>
              <a:rPr lang="ko-KR" altLang="en-US" dirty="0"/>
              <a:t>이벤트 발생 시 배포되는 컨테이너 형태의 </a:t>
            </a:r>
            <a:r>
              <a:rPr lang="en-US" dirty="0" err="1"/>
              <a:t>ScaledObject를</a:t>
            </a:r>
            <a:r>
              <a:rPr lang="en-US" dirty="0"/>
              <a:t> </a:t>
            </a:r>
            <a:r>
              <a:rPr lang="en-US" dirty="0" err="1"/>
              <a:t>정의합니다</a:t>
            </a:r>
            <a:r>
              <a:rPr lang="en-US" dirty="0"/>
              <a:t>.</a:t>
            </a:r>
          </a:p>
          <a:p>
            <a:pPr marL="0" lvl="0" indent="0" algn="l" rtl="0"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dirty="0"/>
              <a:t>이후 </a:t>
            </a:r>
            <a:r>
              <a:rPr lang="en-US" dirty="0" err="1"/>
              <a:t>서비스의</a:t>
            </a:r>
            <a:r>
              <a:rPr lang="en-US" dirty="0"/>
              <a:t> </a:t>
            </a:r>
            <a:r>
              <a:rPr lang="en-US" dirty="0" err="1"/>
              <a:t>기능을</a:t>
            </a:r>
            <a:r>
              <a:rPr lang="en-US" dirty="0"/>
              <a:t> </a:t>
            </a:r>
            <a:r>
              <a:rPr lang="en-US" dirty="0" err="1"/>
              <a:t>모두</a:t>
            </a:r>
            <a:r>
              <a:rPr lang="en-US" dirty="0"/>
              <a:t> 수</a:t>
            </a:r>
            <a:r>
              <a:rPr lang="ko-KR" altLang="en-US" dirty="0"/>
              <a:t>행하면</a:t>
            </a:r>
            <a:r>
              <a:rPr lang="en-US" dirty="0"/>
              <a:t>,</a:t>
            </a:r>
            <a:endParaRPr lang="en-US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서비스를</a:t>
            </a:r>
            <a:r>
              <a:rPr lang="en-US" dirty="0"/>
              <a:t> </a:t>
            </a:r>
            <a:r>
              <a:rPr lang="en-US" dirty="0" err="1"/>
              <a:t>제공하는</a:t>
            </a:r>
            <a:r>
              <a:rPr lang="en-US" dirty="0"/>
              <a:t> </a:t>
            </a:r>
            <a:r>
              <a:rPr lang="en-US" dirty="0" err="1"/>
              <a:t>pod가</a:t>
            </a:r>
            <a:r>
              <a:rPr lang="en-US" dirty="0"/>
              <a:t> </a:t>
            </a:r>
            <a:r>
              <a:rPr lang="en-US" dirty="0" err="1"/>
              <a:t>자동으로</a:t>
            </a:r>
            <a:r>
              <a:rPr lang="en-US" dirty="0"/>
              <a:t> </a:t>
            </a:r>
            <a:r>
              <a:rPr lang="en-US" dirty="0" err="1"/>
              <a:t>소멸하는</a:t>
            </a:r>
            <a:r>
              <a:rPr lang="en-US" dirty="0"/>
              <a:t> Scale-to-</a:t>
            </a:r>
            <a:r>
              <a:rPr lang="en-US" dirty="0" err="1"/>
              <a:t>Zero를</a:t>
            </a:r>
            <a:r>
              <a:rPr lang="en-US" dirty="0"/>
              <a:t> </a:t>
            </a:r>
            <a:r>
              <a:rPr lang="en-US" dirty="0" err="1"/>
              <a:t>구현하여</a:t>
            </a:r>
            <a:r>
              <a:rPr lang="en-US" dirty="0"/>
              <a:t> </a:t>
            </a:r>
            <a:r>
              <a:rPr lang="en-US" dirty="0" err="1"/>
              <a:t>자원</a:t>
            </a:r>
            <a:r>
              <a:rPr lang="en-US" dirty="0"/>
              <a:t> </a:t>
            </a:r>
            <a:r>
              <a:rPr lang="en-US" dirty="0" err="1"/>
              <a:t>사용의</a:t>
            </a:r>
            <a:r>
              <a:rPr lang="en-US" dirty="0"/>
              <a:t> </a:t>
            </a:r>
            <a:r>
              <a:rPr lang="en-US" dirty="0" err="1"/>
              <a:t>효율성을</a:t>
            </a:r>
            <a:r>
              <a:rPr lang="en-US" dirty="0"/>
              <a:t> </a:t>
            </a:r>
            <a:r>
              <a:rPr lang="en-US" dirty="0" err="1"/>
              <a:t>극대화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또한 </a:t>
            </a:r>
            <a:r>
              <a:rPr lang="en-US" dirty="0" err="1"/>
              <a:t>트래픽이</a:t>
            </a:r>
            <a:r>
              <a:rPr lang="en-US" dirty="0"/>
              <a:t> </a:t>
            </a:r>
            <a:r>
              <a:rPr lang="en-US" dirty="0" err="1"/>
              <a:t>많아져도</a:t>
            </a:r>
            <a:r>
              <a:rPr lang="en-US" dirty="0"/>
              <a:t> </a:t>
            </a:r>
            <a:r>
              <a:rPr lang="en-US" dirty="0" err="1"/>
              <a:t>서비스가</a:t>
            </a:r>
            <a:r>
              <a:rPr lang="en-US" dirty="0"/>
              <a:t> </a:t>
            </a:r>
            <a:r>
              <a:rPr lang="en-US" dirty="0" err="1"/>
              <a:t>원활하게</a:t>
            </a:r>
            <a:r>
              <a:rPr lang="en-US" dirty="0"/>
              <a:t> </a:t>
            </a:r>
            <a:r>
              <a:rPr lang="en-US" dirty="0" err="1"/>
              <a:t>이루어지도록</a:t>
            </a:r>
            <a:r>
              <a:rPr lang="en-US" dirty="0"/>
              <a:t> scale-</a:t>
            </a:r>
            <a:r>
              <a:rPr lang="en-US" dirty="0" err="1"/>
              <a:t>out과</a:t>
            </a:r>
            <a:r>
              <a:rPr lang="en-US" dirty="0"/>
              <a:t> load-</a:t>
            </a:r>
            <a:r>
              <a:rPr lang="en-US" dirty="0" err="1"/>
              <a:t>balancing을</a:t>
            </a:r>
            <a:r>
              <a:rPr lang="en-US" dirty="0"/>
              <a:t> </a:t>
            </a:r>
            <a:r>
              <a:rPr lang="en-US" dirty="0" err="1"/>
              <a:t>구현합니다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그리고</a:t>
            </a:r>
            <a:r>
              <a:rPr lang="en-US" dirty="0"/>
              <a:t> </a:t>
            </a:r>
            <a:r>
              <a:rPr lang="ko-KR" altLang="en-US" dirty="0"/>
              <a:t>사고 발생 시에만 </a:t>
            </a:r>
            <a:r>
              <a:rPr lang="en-US" altLang="ko-KR" dirty="0"/>
              <a:t>pod</a:t>
            </a:r>
            <a:r>
              <a:rPr lang="ko-KR" altLang="en-US" dirty="0"/>
              <a:t>가 배포되고</a:t>
            </a:r>
            <a:r>
              <a:rPr lang="en-US" altLang="ko-KR" dirty="0"/>
              <a:t>, </a:t>
            </a:r>
            <a:r>
              <a:rPr lang="ko-KR" altLang="en-US" dirty="0"/>
              <a:t>이에 대한 비용만 지불하여 인프라에 대한 부담을 절감하면서</a:t>
            </a:r>
            <a:r>
              <a:rPr lang="en-US" altLang="ko-KR" dirty="0"/>
              <a:t>,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여러</a:t>
            </a:r>
            <a:r>
              <a:rPr lang="en-US" dirty="0"/>
              <a:t> </a:t>
            </a:r>
            <a:r>
              <a:rPr lang="en-US" dirty="0" err="1"/>
              <a:t>위험</a:t>
            </a:r>
            <a:r>
              <a:rPr lang="en-US" dirty="0"/>
              <a:t> </a:t>
            </a:r>
            <a:r>
              <a:rPr lang="en-US" dirty="0" err="1"/>
              <a:t>요소를</a:t>
            </a:r>
            <a:r>
              <a:rPr lang="en-US" dirty="0"/>
              <a:t> </a:t>
            </a:r>
            <a:r>
              <a:rPr lang="en-US" dirty="0" err="1"/>
              <a:t>감지하여</a:t>
            </a:r>
            <a:r>
              <a:rPr lang="en-US" dirty="0"/>
              <a:t> </a:t>
            </a:r>
            <a:r>
              <a:rPr lang="ko-KR" altLang="en-US" dirty="0"/>
              <a:t>다양한 형태의 안전 </a:t>
            </a:r>
            <a:r>
              <a:rPr lang="en-US" dirty="0" err="1"/>
              <a:t>서비스</a:t>
            </a:r>
            <a:r>
              <a:rPr lang="ko-KR" altLang="en-US" err="1"/>
              <a:t>를</a:t>
            </a:r>
            <a:r>
              <a:rPr lang="ko-KR" altLang="en-US" dirty="0"/>
              <a:t> 제공할 수 있는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 err="1"/>
              <a:t>이벤트</a:t>
            </a:r>
            <a:r>
              <a:rPr lang="en-US" dirty="0"/>
              <a:t> </a:t>
            </a:r>
            <a:r>
              <a:rPr lang="en-US" dirty="0" err="1"/>
              <a:t>기반의</a:t>
            </a:r>
            <a:r>
              <a:rPr lang="en-US" dirty="0"/>
              <a:t> </a:t>
            </a:r>
            <a:r>
              <a:rPr lang="en-US" dirty="0" err="1"/>
              <a:t>FaaS를</a:t>
            </a:r>
            <a:r>
              <a:rPr lang="en-US" dirty="0"/>
              <a:t> </a:t>
            </a:r>
            <a:r>
              <a:rPr lang="en-US" dirty="0" err="1"/>
              <a:t>구현합니다</a:t>
            </a:r>
            <a:r>
              <a:rPr lang="en-US" dirty="0"/>
              <a:t>.</a:t>
            </a:r>
            <a:endParaRPr lang="en-US"/>
          </a:p>
        </p:txBody>
      </p:sp>
      <p:sp>
        <p:nvSpPr>
          <p:cNvPr id="220" name="Google Shape;220;gea115b04d8_1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a115b04d8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ea115b04d8_1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</a:pPr>
            <a:r>
              <a:rPr lang="ko-KR" altLang="en-US" dirty="0"/>
              <a:t>이를 구현하기 위해 우선 </a:t>
            </a:r>
            <a:r>
              <a:rPr lang="ko-KR" altLang="en-US"/>
              <a:t>KOREN 네트워크의 서울지역 </a:t>
            </a:r>
            <a:r>
              <a:rPr lang="ko-KR" altLang="en-US" err="1"/>
              <a:t>vm</a:t>
            </a:r>
            <a:r>
              <a:rPr lang="ko-KR" altLang="en-US"/>
              <a:t> 1대를 마스터 노드, 서울 대전 각 지역 </a:t>
            </a:r>
            <a:r>
              <a:rPr lang="ko-KR" altLang="en-US" err="1"/>
              <a:t>vm</a:t>
            </a:r>
            <a:r>
              <a:rPr lang="ko-KR" altLang="en-US"/>
              <a:t> 1대씩을 워커 노드로 구성한 클러스터를</a:t>
            </a:r>
            <a:r>
              <a:rPr lang="ko-KR" altLang="en-US" dirty="0"/>
              <a:t> </a:t>
            </a:r>
            <a:r>
              <a:rPr lang="ko-KR" altLang="en-US"/>
              <a:t>구축합니다.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ko-KR" altLang="en-US" dirty="0"/>
          </a:p>
          <a:p>
            <a:pPr marL="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ko-KR" altLang="en-US" dirty="0"/>
              <a:t>그리고 </a:t>
            </a:r>
            <a:r>
              <a:rPr lang="ko-KR" altLang="en-US"/>
              <a:t>판교의</a:t>
            </a:r>
            <a:r>
              <a:rPr lang="ko-KR" altLang="en-US" dirty="0"/>
              <a:t> </a:t>
            </a:r>
            <a:r>
              <a:rPr lang="en-US" altLang="ko-KR" dirty="0"/>
              <a:t>HPC</a:t>
            </a:r>
            <a:r>
              <a:rPr lang="en-US" altLang="ko-KR"/>
              <a:t> </a:t>
            </a:r>
            <a:r>
              <a:rPr lang="en-US" altLang="ko-KR" err="1"/>
              <a:t>서버</a:t>
            </a:r>
            <a:r>
              <a:rPr lang="en-US" altLang="ko-KR"/>
              <a:t> </a:t>
            </a:r>
            <a:r>
              <a:rPr lang="en-US" altLang="ko-KR" err="1"/>
              <a:t>VM과</a:t>
            </a:r>
            <a:r>
              <a:rPr lang="en-US" altLang="ko-KR"/>
              <a:t> </a:t>
            </a:r>
            <a:r>
              <a:rPr lang="en-US" altLang="ko-KR" err="1"/>
              <a:t>클러스터</a:t>
            </a:r>
            <a:r>
              <a:rPr lang="en-US" altLang="ko-KR"/>
              <a:t> 간 </a:t>
            </a:r>
            <a:r>
              <a:rPr lang="en-US" altLang="ko-KR" err="1"/>
              <a:t>통신을</a:t>
            </a:r>
            <a:r>
              <a:rPr lang="en-US" altLang="ko-KR"/>
              <a:t> </a:t>
            </a:r>
            <a:r>
              <a:rPr lang="en-US" altLang="ko-KR" err="1"/>
              <a:t>구현합니다</a:t>
            </a:r>
            <a:r>
              <a:rPr lang="en-US" altLang="ko-KR"/>
              <a:t>.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en-US" altLang="ko-KR" u="none" err="1"/>
              <a:t>저희</a:t>
            </a:r>
            <a:r>
              <a:rPr lang="en-US" altLang="ko-KR"/>
              <a:t> 팀은 각</a:t>
            </a:r>
            <a:r>
              <a:rPr lang="en-US" altLang="ko-KR" u="none"/>
              <a:t> </a:t>
            </a:r>
            <a:r>
              <a:rPr lang="en-US" altLang="ko-KR" u="none" err="1"/>
              <a:t>지역의</a:t>
            </a:r>
            <a:r>
              <a:rPr lang="en-US" altLang="ko-KR" u="none"/>
              <a:t> </a:t>
            </a:r>
            <a:r>
              <a:rPr lang="en-US" altLang="ko-KR" u="none" err="1"/>
              <a:t>CCTV영상이</a:t>
            </a:r>
            <a:r>
              <a:rPr lang="en-US" altLang="ko-KR" u="none"/>
              <a:t> HPC </a:t>
            </a:r>
            <a:r>
              <a:rPr lang="en-US" altLang="ko-KR" u="none" err="1"/>
              <a:t>서버로</a:t>
            </a:r>
            <a:r>
              <a:rPr lang="en-US" altLang="ko-KR" u="none"/>
              <a:t> </a:t>
            </a:r>
            <a:r>
              <a:rPr lang="en-US" altLang="ko-KR" u="none" err="1"/>
              <a:t>전송되고</a:t>
            </a:r>
            <a:r>
              <a:rPr lang="en-US" altLang="ko-KR" u="none"/>
              <a:t>, </a:t>
            </a:r>
            <a:r>
              <a:rPr lang="en-US" altLang="ko-KR" u="none" err="1"/>
              <a:t>HPC에서는</a:t>
            </a:r>
            <a:r>
              <a:rPr lang="en-US" altLang="ko-KR" u="none"/>
              <a:t> </a:t>
            </a:r>
            <a:r>
              <a:rPr lang="en-US" altLang="ko-KR" u="none" err="1"/>
              <a:t>사고를</a:t>
            </a:r>
            <a:r>
              <a:rPr lang="en-US" altLang="ko-KR" u="none"/>
              <a:t> </a:t>
            </a:r>
            <a:r>
              <a:rPr lang="en-US" altLang="ko-KR" u="none" err="1"/>
              <a:t>감지하고</a:t>
            </a:r>
            <a:r>
              <a:rPr lang="en-US" altLang="ko-KR" u="none"/>
              <a:t> </a:t>
            </a:r>
            <a:r>
              <a:rPr lang="en-US" altLang="ko-KR" u="none" err="1"/>
              <a:t>마스터에게</a:t>
            </a:r>
            <a:r>
              <a:rPr lang="en-US" altLang="ko-KR" u="none"/>
              <a:t> </a:t>
            </a:r>
            <a:r>
              <a:rPr lang="en-US" altLang="ko-KR" u="none" err="1"/>
              <a:t>이를</a:t>
            </a:r>
            <a:r>
              <a:rPr lang="en-US" altLang="ko-KR" u="none"/>
              <a:t> </a:t>
            </a:r>
            <a:r>
              <a:rPr lang="en-US" altLang="ko-KR" u="none" err="1"/>
              <a:t>알리는</a:t>
            </a:r>
            <a:r>
              <a:rPr lang="en-US" altLang="ko-KR" u="none"/>
              <a:t> </a:t>
            </a:r>
            <a:r>
              <a:rPr lang="en-US" altLang="ko-KR"/>
              <a:t>시나리오를 바탕으로 프로젝트를 기획했는데요. </a:t>
            </a:r>
            <a:endParaRPr lang="en-US" altLang="ko-KR" u="none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dirty="0"/>
          </a:p>
          <a:p>
            <a:pPr marL="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ko-KR" altLang="en-US" dirty="0"/>
              <a:t>본 프로젝트에서는 실제 </a:t>
            </a:r>
            <a:r>
              <a:rPr lang="en-US" altLang="ko-KR" dirty="0"/>
              <a:t>CCTV</a:t>
            </a:r>
            <a:r>
              <a:rPr lang="ko-KR" altLang="en-US" err="1"/>
              <a:t>를</a:t>
            </a:r>
            <a:r>
              <a:rPr lang="ko-KR" altLang="en-US" dirty="0"/>
              <a:t> 사용하지 않고</a:t>
            </a:r>
            <a:r>
              <a:rPr lang="ko-KR" altLang="en-US"/>
              <a:t>, </a:t>
            </a: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ko-KR" altLang="en-US" err="1"/>
              <a:t>CCTV가</a:t>
            </a:r>
            <a:r>
              <a:rPr lang="ko-KR" altLang="en-US"/>
              <a:t> 존재하며 영상이 실시간으로 서버로 전송된다는 가정 하에, 사고 발생이 담긴 </a:t>
            </a:r>
            <a:r>
              <a:rPr lang="ko-KR" altLang="en-US" err="1"/>
              <a:t>CCTV영상</a:t>
            </a:r>
            <a:r>
              <a:rPr lang="ko-KR" altLang="en-US"/>
              <a:t>(mp4파일)을 </a:t>
            </a:r>
            <a:r>
              <a:rPr lang="ko-KR" altLang="en-US" err="1"/>
              <a:t>HPC에</a:t>
            </a:r>
            <a:r>
              <a:rPr lang="ko-KR" altLang="en-US"/>
              <a:t> 입력합니다.</a:t>
            </a:r>
            <a:endParaRPr lang="en-US" altLang="ko-KR"/>
          </a:p>
        </p:txBody>
      </p:sp>
      <p:sp>
        <p:nvSpPr>
          <p:cNvPr id="229" name="Google Shape;229;gea115b04d8_1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a115b04d8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ea115b04d8_1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altLang="ko-KR"/>
              <a:t>다음으로 FaaS를 </a:t>
            </a:r>
            <a:r>
              <a:rPr lang="en-US" altLang="ko-KR" err="1"/>
              <a:t>구현하기</a:t>
            </a:r>
            <a:r>
              <a:rPr lang="en-US" altLang="ko-KR"/>
              <a:t> </a:t>
            </a:r>
            <a:r>
              <a:rPr lang="en-US" altLang="ko-KR" err="1"/>
              <a:t>위한</a:t>
            </a:r>
            <a:r>
              <a:rPr lang="en-US" altLang="ko-KR"/>
              <a:t> </a:t>
            </a:r>
            <a:r>
              <a:rPr lang="en-US" altLang="ko-KR" err="1"/>
              <a:t>핵심</a:t>
            </a:r>
            <a:r>
              <a:rPr lang="en-US" altLang="ko-KR"/>
              <a:t> </a:t>
            </a:r>
            <a:r>
              <a:rPr lang="en-US" altLang="ko-KR" err="1"/>
              <a:t>기술인</a:t>
            </a:r>
            <a:r>
              <a:rPr lang="en-US" altLang="ko-KR"/>
              <a:t> </a:t>
            </a:r>
            <a:r>
              <a:rPr lang="en-US" altLang="ko-KR" dirty="0"/>
              <a:t>Scale to </a:t>
            </a:r>
            <a:r>
              <a:rPr lang="en-US" altLang="ko-KR" err="1"/>
              <a:t>Zero는</a:t>
            </a:r>
            <a:r>
              <a:rPr lang="ko-KR" altLang="en-US"/>
              <a:t> </a:t>
            </a:r>
            <a:r>
              <a:rPr lang="en-US" altLang="ko-KR" err="1"/>
              <a:t>KEDA를</a:t>
            </a:r>
            <a:r>
              <a:rPr lang="en-US" altLang="ko-KR"/>
              <a:t> </a:t>
            </a:r>
            <a:r>
              <a:rPr lang="en-US" altLang="ko-KR" err="1"/>
              <a:t>이용하여</a:t>
            </a:r>
            <a:r>
              <a:rPr lang="en-US" altLang="ko-KR"/>
              <a:t> </a:t>
            </a:r>
            <a:r>
              <a:rPr lang="en-US" altLang="ko-KR" err="1"/>
              <a:t>구현합니다</a:t>
            </a:r>
            <a:r>
              <a:rPr lang="en-US" altLang="ko-KR"/>
              <a:t>.</a:t>
            </a:r>
          </a:p>
          <a:p>
            <a:pPr marL="0" lvl="0" indent="0" algn="l">
              <a:lnSpc>
                <a:spcPct val="114999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lang="ko-KR" altLang="en-US"/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ko-KR" altLang="en-US" err="1"/>
              <a:t>KEDA의</a:t>
            </a:r>
            <a:r>
              <a:rPr lang="ko-KR" altLang="en-US"/>
              <a:t> </a:t>
            </a:r>
            <a:r>
              <a:rPr lang="ko-KR" altLang="en-US" err="1"/>
              <a:t>scale-to-zero는</a:t>
            </a:r>
            <a:r>
              <a:rPr lang="ko-KR" altLang="en-US"/>
              <a:t> 외부 이벤트 트리거에 의해 동작하는데, 이 때 외부 이벤트를 교통사고, 화재, 그리고 위험 인물 감지로 설정하였습니다.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endParaRPr lang="ko-KR" altLang="en-US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/>
              <a:t>이벤트를 감지하는 방식 즉 이벤트 트리거로는 </a:t>
            </a:r>
            <a:r>
              <a:rPr lang="en-US" altLang="ko-KR" dirty="0"/>
              <a:t>RabbitMQ</a:t>
            </a:r>
            <a:r>
              <a:rPr lang="ko-KR" altLang="en-US" err="1"/>
              <a:t>를</a:t>
            </a:r>
            <a:r>
              <a:rPr lang="ko-KR" altLang="en-US"/>
              <a:t> 사용하여,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ko-KR" altLang="en-US" err="1"/>
              <a:t>HPC에서</a:t>
            </a:r>
            <a:r>
              <a:rPr lang="ko-KR" altLang="en-US"/>
              <a:t> 사고 감지 시 </a:t>
            </a:r>
            <a:r>
              <a:rPr lang="ko-KR" altLang="en-US" err="1"/>
              <a:t>RabbitMQ의</a:t>
            </a:r>
            <a:r>
              <a:rPr lang="ko-KR" altLang="en-US"/>
              <a:t> AMQP 프로토콜로 브로커 큐에 메세지를 보내고, </a:t>
            </a:r>
            <a:endParaRPr 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ko-KR" altLang="en-US"/>
              <a:t>브로커 큐에 메세지가 쌓인 것이 확인되면 존재하는 메시지 수에 따라 </a:t>
            </a:r>
            <a:r>
              <a:rPr lang="ko-KR" altLang="en-US" err="1"/>
              <a:t>pod를</a:t>
            </a:r>
            <a:r>
              <a:rPr lang="ko-KR" altLang="en-US"/>
              <a:t> 생성하거나 </a:t>
            </a:r>
            <a:r>
              <a:rPr lang="ko-KR" altLang="en-US" err="1"/>
              <a:t>scale-out</a:t>
            </a:r>
            <a:r>
              <a:rPr lang="ko-KR" altLang="en-US"/>
              <a:t> 하는 방식입니다.</a:t>
            </a:r>
          </a:p>
        </p:txBody>
      </p:sp>
      <p:sp>
        <p:nvSpPr>
          <p:cNvPr id="239" name="Google Shape;239;gea115b04d8_1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a98bcb8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ea98bcb81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dirty="0"/>
              <a:t>저희 팀은 </a:t>
            </a:r>
            <a:r>
              <a:rPr lang="ko-KR" altLang="en-US"/>
              <a:t>세가지 서비스를 다음과 같은 방법으로 구현할 계획입니다.</a:t>
            </a:r>
            <a:endParaRPr lang="en-US" altLang="ko-KR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lang="ko-KR" altLang="en-US" dirty="0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/>
              <a:t>첫번째로 교통사고</a:t>
            </a:r>
            <a:r>
              <a:rPr lang="ko-KR" altLang="en-US" dirty="0"/>
              <a:t> 지점을 내비게이션 앱에 표시해주는 </a:t>
            </a:r>
            <a:r>
              <a:rPr lang="ko-KR" altLang="en-US"/>
              <a:t>서비스는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ko-KR" altLang="en-US"/>
              <a:t>HPC에서 교통사고를 감지하는 Yolo4 딥러닝 모델을 동작하여, 사고가 감지되면 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ko-KR" altLang="en-US" err="1"/>
              <a:t>PaaS-TA로</a:t>
            </a:r>
            <a:r>
              <a:rPr lang="ko-KR" altLang="en-US"/>
              <a:t> 생성한 </a:t>
            </a:r>
            <a:r>
              <a:rPr lang="ko-KR" altLang="en-US" err="1"/>
              <a:t>Database에</a:t>
            </a:r>
            <a:r>
              <a:rPr lang="ko-KR" altLang="en-US"/>
              <a:t> 사고위치 정보를 저장합니다. 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ko-KR" altLang="en-US"/>
              <a:t>이후 안드로이드 어플리케이션은 </a:t>
            </a:r>
            <a:r>
              <a:rPr lang="ko-KR" altLang="en-US" err="1"/>
              <a:t>Database에서</a:t>
            </a:r>
            <a:r>
              <a:rPr lang="ko-KR" altLang="en-US"/>
              <a:t> 해당 </a:t>
            </a:r>
            <a:r>
              <a:rPr lang="ko-KR" altLang="en-US" err="1"/>
              <a:t>좌표값을</a:t>
            </a:r>
            <a:r>
              <a:rPr lang="ko-KR" altLang="en-US"/>
              <a:t> 읽어와 </a:t>
            </a:r>
            <a:r>
              <a:rPr lang="ko-KR" altLang="en-US" err="1"/>
              <a:t>T-map</a:t>
            </a:r>
            <a:r>
              <a:rPr lang="ko-KR" altLang="en-US"/>
              <a:t> </a:t>
            </a:r>
            <a:r>
              <a:rPr lang="ko-KR" altLang="en-US" err="1"/>
              <a:t>API로</a:t>
            </a:r>
            <a:r>
              <a:rPr lang="ko-KR" altLang="en-US"/>
              <a:t> 구현된 지도에 표시합니다.</a:t>
            </a:r>
            <a:endParaRPr lang="ko-KR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endParaRPr lang="ko-KR" altLang="en-US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/>
              <a:t>두 번째로 </a:t>
            </a:r>
            <a:r>
              <a:rPr lang="ko-KR" altLang="en-US" dirty="0"/>
              <a:t>화재 감지 후 실시간으로 </a:t>
            </a:r>
            <a:r>
              <a:rPr lang="en-US" altLang="ko-KR" dirty="0"/>
              <a:t>SNS</a:t>
            </a:r>
            <a:r>
              <a:rPr lang="ko-KR" altLang="en-US" dirty="0"/>
              <a:t>에 정보를 게시하는 </a:t>
            </a:r>
            <a:r>
              <a:rPr lang="ko-KR" altLang="en-US"/>
              <a:t>서비스는</a:t>
            </a: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ko-KR" altLang="en-US"/>
              <a:t>마찬가지로 </a:t>
            </a:r>
            <a:r>
              <a:rPr lang="ko-KR" altLang="en-US" err="1"/>
              <a:t>HPC에서</a:t>
            </a:r>
            <a:r>
              <a:rPr lang="ko-KR" altLang="en-US"/>
              <a:t> 딥러닝 모델을 돌리고 화재가 감지되면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</a:pPr>
            <a:r>
              <a:rPr lang="ko-KR" err="1"/>
              <a:t>RabbitMQ</a:t>
            </a:r>
            <a:r>
              <a:rPr lang="ko-KR"/>
              <a:t> </a:t>
            </a:r>
            <a:r>
              <a:rPr lang="ko-KR" altLang="en-US"/>
              <a:t>브로커 큐에 AMQP 프로토콜로 메세지를 보내고 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</a:pPr>
            <a:r>
              <a:rPr lang="ko-KR" altLang="en-US"/>
              <a:t>마스터는 이를 감지하여 </a:t>
            </a:r>
            <a:r>
              <a:rPr lang="ko-KR" altLang="en-US" err="1"/>
              <a:t>워커노드로</a:t>
            </a:r>
            <a:r>
              <a:rPr lang="ko-KR" altLang="en-US"/>
              <a:t> 화재 사진과 위치를 </a:t>
            </a:r>
            <a:r>
              <a:rPr lang="ko-KR" altLang="en-US" err="1"/>
              <a:t>SNS에</a:t>
            </a:r>
            <a:r>
              <a:rPr lang="ko-KR" altLang="en-US"/>
              <a:t> 업로드하는 </a:t>
            </a:r>
            <a:r>
              <a:rPr lang="ko-KR" altLang="en-US" err="1"/>
              <a:t>pod를</a:t>
            </a:r>
            <a:r>
              <a:rPr lang="ko-KR" altLang="en-US"/>
              <a:t> 배포합니다.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endParaRPr lang="ko-KR" altLang="en-US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/>
              <a:t>세 번째로 </a:t>
            </a:r>
            <a:r>
              <a:rPr lang="ko-KR" altLang="en-US" dirty="0"/>
              <a:t>위험 인물에 대한 정보를 </a:t>
            </a:r>
            <a:r>
              <a:rPr lang="ko-KR" altLang="en-US" dirty="0" err="1"/>
              <a:t>텍스트화하여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에 업로드하는 </a:t>
            </a:r>
            <a:r>
              <a:rPr lang="ko-KR" altLang="en-US"/>
              <a:t>서비스는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ko-KR" altLang="en-US"/>
              <a:t>역시 마찬가지로 </a:t>
            </a:r>
            <a:r>
              <a:rPr lang="ko-KR" altLang="en-US" err="1"/>
              <a:t>HPC에서</a:t>
            </a:r>
            <a:r>
              <a:rPr lang="ko-KR" altLang="en-US" dirty="0"/>
              <a:t> </a:t>
            </a:r>
            <a:r>
              <a:rPr lang="ko-KR" altLang="en-US"/>
              <a:t>딥러닝 </a:t>
            </a:r>
            <a:r>
              <a:rPr lang="ko-KR" altLang="en-US" dirty="0"/>
              <a:t>모델을 </a:t>
            </a:r>
            <a:r>
              <a:rPr lang="ko-KR" altLang="en-US"/>
              <a:t>돌리고 위험인물이 감지되면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ko-KR" altLang="en-US" err="1"/>
              <a:t>RabbitMQ</a:t>
            </a:r>
            <a:r>
              <a:rPr lang="ko-KR" altLang="en-US"/>
              <a:t> 브로커 큐에 메세지를 보내고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r>
              <a:rPr lang="ko-KR" altLang="en-US"/>
              <a:t>마스터가 감지하여 </a:t>
            </a:r>
            <a:r>
              <a:rPr lang="ko-KR" altLang="en-US" err="1"/>
              <a:t>워커노드로</a:t>
            </a:r>
            <a:r>
              <a:rPr lang="ko-KR" altLang="en-US"/>
              <a:t> 위험 상황의 사진을 </a:t>
            </a:r>
            <a:r>
              <a:rPr lang="ko-KR" altLang="en-US" err="1"/>
              <a:t>텍스트화하여</a:t>
            </a:r>
            <a:r>
              <a:rPr lang="ko-KR" altLang="en-US"/>
              <a:t> </a:t>
            </a:r>
            <a:r>
              <a:rPr lang="ko-KR" altLang="en-US" err="1"/>
              <a:t>SNS에</a:t>
            </a:r>
            <a:r>
              <a:rPr lang="ko-KR" altLang="en-US"/>
              <a:t> 업로드하는 </a:t>
            </a:r>
            <a:r>
              <a:rPr lang="ko-KR" altLang="en-US" err="1"/>
              <a:t>pod를</a:t>
            </a:r>
            <a:r>
              <a:rPr lang="ko-KR" altLang="en-US"/>
              <a:t> 배포합니다.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endParaRPr lang="ko-KR" altLang="en-US"/>
          </a:p>
        </p:txBody>
      </p:sp>
      <p:sp>
        <p:nvSpPr>
          <p:cNvPr id="250" name="Google Shape;250;gea98bcb81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a98bcb8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ea98bcb81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/>
              <a:t>따라서 저희 주제 서비스의 전체적인 동작흐름은 이와 같습니다.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endParaRPr lang="ko-KR" altLang="en-US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dirty="0"/>
              <a:t>먼저 </a:t>
            </a:r>
            <a:r>
              <a:rPr lang="en-US" dirty="0"/>
              <a:t>CCTV</a:t>
            </a:r>
            <a:r>
              <a:rPr lang="ko-KR" altLang="en-US" dirty="0"/>
              <a:t> 영상이 </a:t>
            </a:r>
            <a:r>
              <a:rPr lang="en-US" altLang="ko-KR" dirty="0"/>
              <a:t>HPC</a:t>
            </a:r>
            <a:r>
              <a:rPr lang="ko-KR" altLang="en-US" dirty="0"/>
              <a:t>로 전송되어 </a:t>
            </a:r>
            <a:r>
              <a:rPr lang="ko-KR" altLang="en-US"/>
              <a:t>사고를 감지하는 딥러닝 모델이 동작합니다. (1번)</a:t>
            </a: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buSzPts val="1100"/>
            </a:pPr>
            <a:endParaRPr lang="ko-KR" altLang="en-US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/>
              <a:t>사고 </a:t>
            </a:r>
            <a:r>
              <a:rPr lang="ko-KR" altLang="en-US" dirty="0"/>
              <a:t>이벤트가 감지되면 </a:t>
            </a:r>
            <a:r>
              <a:rPr lang="en-US" altLang="ko-KR"/>
              <a:t>AMQP </a:t>
            </a:r>
            <a:r>
              <a:rPr lang="en-US" altLang="ko-KR" err="1"/>
              <a:t>프로토콜을</a:t>
            </a:r>
            <a:r>
              <a:rPr lang="ko-KR" altLang="en-US" dirty="0"/>
              <a:t> 통해 </a:t>
            </a:r>
            <a:r>
              <a:rPr lang="ko-KR" altLang="en-US"/>
              <a:t>브로커 큐로</a:t>
            </a:r>
            <a:r>
              <a:rPr lang="ko-KR" altLang="en-US" dirty="0"/>
              <a:t> 메시지를 전달하고</a:t>
            </a:r>
            <a:r>
              <a:rPr lang="en-US" altLang="ko-KR" dirty="0"/>
              <a:t>,</a:t>
            </a:r>
            <a:r>
              <a:rPr lang="en-US" altLang="ko-KR"/>
              <a:t> (2번)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/>
              <a:t>마스터는 </a:t>
            </a:r>
            <a:r>
              <a:rPr lang="ko-KR" altLang="en-US" dirty="0"/>
              <a:t>적절한 워커 노드로 서비스를 수행하는 포드를 배포합니다</a:t>
            </a:r>
            <a:r>
              <a:rPr lang="en-US" altLang="ko-KR" dirty="0"/>
              <a:t>.</a:t>
            </a:r>
            <a:r>
              <a:rPr lang="en-US" altLang="ko-KR"/>
              <a:t> (3번)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lang="en-US" altLang="ko-KR" dirty="0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dirty="0"/>
              <a:t>여기서 교통사고의 경우에는</a:t>
            </a:r>
            <a:r>
              <a:rPr lang="en-US" altLang="ko-KR" dirty="0"/>
              <a:t>, Apache </a:t>
            </a:r>
            <a:r>
              <a:rPr lang="en-US" altLang="ko-KR" err="1"/>
              <a:t>웹서버와</a:t>
            </a:r>
            <a:r>
              <a:rPr lang="en-US" altLang="ko-KR"/>
              <a:t> </a:t>
            </a:r>
            <a:r>
              <a:rPr lang="en-US" altLang="ko-KR" err="1"/>
              <a:t>연동된</a:t>
            </a:r>
            <a:r>
              <a:rPr lang="ko-KR" altLang="en-US" dirty="0"/>
              <a:t> </a:t>
            </a:r>
            <a:r>
              <a:rPr lang="en-US" altLang="ko-KR" dirty="0"/>
              <a:t>MySQL</a:t>
            </a:r>
            <a:r>
              <a:rPr lang="en-US" altLang="ko-KR"/>
              <a:t> </a:t>
            </a:r>
            <a:r>
              <a:rPr lang="en-US" altLang="ko-KR" err="1"/>
              <a:t>DB서버</a:t>
            </a:r>
            <a:r>
              <a:rPr lang="ko-KR" altLang="en-US" dirty="0"/>
              <a:t>에 </a:t>
            </a:r>
            <a:r>
              <a:rPr lang="ko-KR" altLang="en-US"/>
              <a:t>사고위치</a:t>
            </a:r>
            <a:r>
              <a:rPr lang="ko-KR" altLang="en-US" dirty="0"/>
              <a:t> 정보를 저장하고</a:t>
            </a:r>
            <a:r>
              <a:rPr lang="en-US" altLang="ko-KR" dirty="0"/>
              <a:t>,</a:t>
            </a:r>
            <a:endParaRPr lang="en-US" altLang="ko-KR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 dirty="0"/>
              <a:t>이 정보를 쿼리할 수 있도록 노출시킨 뒤</a:t>
            </a:r>
            <a:r>
              <a:rPr lang="en-US" altLang="ko-KR" dirty="0"/>
              <a:t>,</a:t>
            </a:r>
            <a:r>
              <a:rPr lang="en-US" altLang="ko-KR"/>
              <a:t> </a:t>
            </a:r>
            <a:r>
              <a:rPr lang="ko-KR" altLang="en-US" dirty="0"/>
              <a:t>애플리케이션이 정보를 읽어서 위치를 표시하게 합니다</a:t>
            </a:r>
            <a:r>
              <a:rPr lang="en-US" altLang="ko-KR" dirty="0"/>
              <a:t>.</a:t>
            </a:r>
            <a:endParaRPr lang="en-US"/>
          </a:p>
        </p:txBody>
      </p:sp>
      <p:sp>
        <p:nvSpPr>
          <p:cNvPr id="250" name="Google Shape;250;gea98bcb81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092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a98bcb81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ea98bcb81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ko-KR" altLang="en-US"/>
              <a:t>다음으로</a:t>
            </a:r>
            <a:r>
              <a:rPr lang="en-US"/>
              <a:t> </a:t>
            </a:r>
            <a:r>
              <a:rPr lang="ko-KR" altLang="en-US"/>
              <a:t>참여</a:t>
            </a:r>
            <a:r>
              <a:rPr lang="en-US"/>
              <a:t> </a:t>
            </a:r>
            <a:r>
              <a:rPr lang="ko-KR" altLang="en-US"/>
              <a:t>구성원</a:t>
            </a:r>
            <a:r>
              <a:rPr lang="en-US"/>
              <a:t> </a:t>
            </a:r>
            <a:r>
              <a:rPr lang="ko-KR" altLang="en-US"/>
              <a:t>역할입니다</a:t>
            </a:r>
            <a:r>
              <a:rPr lang="en-US"/>
              <a:t>.</a:t>
            </a:r>
            <a:br>
              <a:rPr lang="en-US"/>
            </a:b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ko-KR" altLang="en-US"/>
              <a:t>크게</a:t>
            </a:r>
            <a:r>
              <a:rPr lang="en-US"/>
              <a:t> KEDA</a:t>
            </a:r>
            <a:r>
              <a:rPr lang="ko-KR" altLang="en-US"/>
              <a:t>에</a:t>
            </a:r>
            <a:r>
              <a:rPr lang="en-US" altLang="ko-KR"/>
              <a:t> </a:t>
            </a:r>
            <a:r>
              <a:rPr lang="ko-KR" altLang="en-US"/>
              <a:t>관련된</a:t>
            </a:r>
            <a:r>
              <a:rPr lang="en-US" altLang="ko-KR"/>
              <a:t> </a:t>
            </a:r>
            <a:r>
              <a:rPr lang="ko-KR" altLang="en-US"/>
              <a:t>부분은</a:t>
            </a:r>
            <a:r>
              <a:rPr lang="en-US" altLang="ko-KR"/>
              <a:t> </a:t>
            </a:r>
            <a:r>
              <a:rPr lang="ko-KR" altLang="en-US"/>
              <a:t>팀원</a:t>
            </a:r>
            <a:r>
              <a:rPr lang="en-US" altLang="ko-KR"/>
              <a:t> </a:t>
            </a:r>
            <a:r>
              <a:rPr lang="ko-KR" altLang="en-US"/>
              <a:t>모두가</a:t>
            </a:r>
            <a:r>
              <a:rPr lang="en-US" altLang="ko-KR"/>
              <a:t> </a:t>
            </a:r>
            <a:r>
              <a:rPr lang="ko-KR" altLang="en-US"/>
              <a:t>같이</a:t>
            </a:r>
            <a:r>
              <a:rPr lang="en-US" altLang="ko-KR"/>
              <a:t> </a:t>
            </a:r>
            <a:r>
              <a:rPr lang="ko-KR" altLang="en-US"/>
              <a:t>연구하였으나,</a:t>
            </a:r>
            <a:endParaRPr lang="en-US"/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ko-KR" altLang="en-US"/>
              <a:t>지난</a:t>
            </a:r>
            <a:r>
              <a:rPr lang="en-US" altLang="ko-KR"/>
              <a:t> </a:t>
            </a:r>
            <a:r>
              <a:rPr lang="en-US"/>
              <a:t>2</a:t>
            </a:r>
            <a:r>
              <a:rPr lang="ko-KR" altLang="en-US"/>
              <a:t>차멘토링</a:t>
            </a:r>
            <a:r>
              <a:rPr lang="en-US"/>
              <a:t> </a:t>
            </a:r>
            <a:r>
              <a:rPr lang="ko-KR" altLang="en-US"/>
              <a:t>때</a:t>
            </a:r>
            <a:r>
              <a:rPr lang="en-US"/>
              <a:t> </a:t>
            </a:r>
            <a:r>
              <a:rPr lang="ko-KR" altLang="en-US" err="1"/>
              <a:t>멘토위원님의</a:t>
            </a:r>
            <a:r>
              <a:rPr lang="ko-KR" altLang="en-US"/>
              <a:t> 말씀 중 각 팀원 역할을 분명히 하라는 의견에 따라, 역할 분담을 이처럼 더욱 세부적으로 나눠서 진행하였습니다.</a:t>
            </a: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endParaRPr lang="en-US" altLang="ko-KR"/>
          </a:p>
        </p:txBody>
      </p:sp>
      <p:sp>
        <p:nvSpPr>
          <p:cNvPr id="260" name="Google Shape;260;gea98bcb81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a115b04d8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다음으로</a:t>
            </a:r>
            <a:r>
              <a:rPr lang="en-US" dirty="0"/>
              <a:t> </a:t>
            </a:r>
            <a:r>
              <a:rPr lang="en-US" dirty="0" err="1"/>
              <a:t>아이디어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ko-KR" altLang="en-US" dirty="0"/>
              <a:t>진행</a:t>
            </a:r>
            <a:r>
              <a:rPr lang="en-US" dirty="0"/>
              <a:t> </a:t>
            </a:r>
            <a:r>
              <a:rPr lang="en-US" dirty="0" err="1"/>
              <a:t>내용</a:t>
            </a:r>
            <a:r>
              <a:rPr lang="en-US" dirty="0"/>
              <a:t> </a:t>
            </a:r>
            <a:r>
              <a:rPr lang="ko-KR" altLang="en-US" dirty="0"/>
              <a:t>및 결과</a:t>
            </a:r>
            <a:r>
              <a:rPr lang="en-US" dirty="0"/>
              <a:t>에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말씀드리겠습니다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12" name="Google Shape;212;gea115b04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2247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a98bcb81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ea98bcb810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하드웨어적으로는 </a:t>
            </a:r>
            <a:r>
              <a:rPr lang="ko-KR" altLang="en-US"/>
              <a:t>각 클러스터의 물리적 리소스가 어떻게 구성되었는지 말씀드리겠습니다</a:t>
            </a:r>
            <a:r>
              <a:rPr lang="en-US" altLang="ko-KR"/>
              <a:t>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가장 </a:t>
            </a:r>
            <a:r>
              <a:rPr lang="en-US" dirty="0" err="1"/>
              <a:t>먼저</a:t>
            </a:r>
            <a:r>
              <a:rPr lang="en-US" dirty="0"/>
              <a:t> KOREN </a:t>
            </a:r>
            <a:r>
              <a:rPr lang="en-US" dirty="0" err="1"/>
              <a:t>네트워크의</a:t>
            </a:r>
            <a:r>
              <a:rPr lang="en-US" dirty="0"/>
              <a:t> </a:t>
            </a:r>
            <a:r>
              <a:rPr lang="en-US" dirty="0" err="1"/>
              <a:t>서울과</a:t>
            </a:r>
            <a:r>
              <a:rPr lang="en-US" dirty="0"/>
              <a:t> </a:t>
            </a:r>
            <a:r>
              <a:rPr lang="en-US" dirty="0" err="1"/>
              <a:t>대전</a:t>
            </a:r>
            <a:r>
              <a:rPr lang="en-US" dirty="0"/>
              <a:t> </a:t>
            </a:r>
            <a:r>
              <a:rPr lang="en-US" dirty="0" err="1"/>
              <a:t>지역</a:t>
            </a:r>
            <a:r>
              <a:rPr lang="en-US" dirty="0"/>
              <a:t> </a:t>
            </a:r>
            <a:r>
              <a:rPr lang="en-US" dirty="0" err="1"/>
              <a:t>가상머신을</a:t>
            </a:r>
            <a:r>
              <a:rPr lang="en-US" dirty="0"/>
              <a:t> </a:t>
            </a:r>
            <a:r>
              <a:rPr lang="en-US" dirty="0" err="1"/>
              <a:t>할당받아서</a:t>
            </a:r>
            <a:r>
              <a:rPr lang="en-US" dirty="0"/>
              <a:t>, </a:t>
            </a:r>
            <a:r>
              <a:rPr lang="en-US" dirty="0" err="1"/>
              <a:t>마스터</a:t>
            </a:r>
            <a:r>
              <a:rPr lang="en-US" dirty="0"/>
              <a:t> </a:t>
            </a:r>
            <a:r>
              <a:rPr lang="en-US" dirty="0" err="1"/>
              <a:t>노드와</a:t>
            </a:r>
            <a:r>
              <a:rPr lang="en-US" dirty="0"/>
              <a:t> </a:t>
            </a:r>
            <a:r>
              <a:rPr lang="en-US" dirty="0" err="1"/>
              <a:t>워커</a:t>
            </a:r>
            <a:r>
              <a:rPr lang="en-US" dirty="0"/>
              <a:t> </a:t>
            </a:r>
            <a:r>
              <a:rPr lang="en-US" dirty="0" err="1"/>
              <a:t>노드로</a:t>
            </a:r>
            <a:r>
              <a:rPr lang="en-US" dirty="0"/>
              <a:t> </a:t>
            </a:r>
            <a:r>
              <a:rPr lang="en-US" dirty="0" err="1"/>
              <a:t>설정하고</a:t>
            </a:r>
            <a:r>
              <a:rPr lang="en-US" dirty="0"/>
              <a:t>,</a:t>
            </a:r>
            <a:endParaRPr dirty="0"/>
          </a:p>
          <a:p>
            <a:pPr marL="0" indent="0"/>
            <a:r>
              <a:rPr lang="ko-KR" altLang="en-US"/>
              <a:t>보시는</a:t>
            </a:r>
            <a:r>
              <a:rPr lang="en-US" altLang="ko-KR"/>
              <a:t> </a:t>
            </a:r>
            <a:r>
              <a:rPr lang="ko-KR" altLang="en-US"/>
              <a:t>것처럼</a:t>
            </a:r>
            <a:r>
              <a:rPr lang="en-US"/>
              <a:t> </a:t>
            </a:r>
            <a:r>
              <a:rPr lang="en-US" err="1"/>
              <a:t>마스터</a:t>
            </a:r>
            <a:r>
              <a:rPr lang="en-US" dirty="0"/>
              <a:t> </a:t>
            </a:r>
            <a:r>
              <a:rPr lang="en-US" dirty="0" err="1"/>
              <a:t>노드에</a:t>
            </a:r>
            <a:r>
              <a:rPr lang="en-US" dirty="0"/>
              <a:t> </a:t>
            </a:r>
            <a:r>
              <a:rPr lang="en-US" dirty="0" err="1"/>
              <a:t>워커</a:t>
            </a:r>
            <a:r>
              <a:rPr lang="en-US" dirty="0"/>
              <a:t> </a:t>
            </a:r>
            <a:r>
              <a:rPr lang="en-US" dirty="0" err="1"/>
              <a:t>노드들을</a:t>
            </a:r>
            <a:r>
              <a:rPr lang="en-US" dirty="0"/>
              <a:t> </a:t>
            </a:r>
            <a:r>
              <a:rPr lang="en-US" dirty="0" err="1"/>
              <a:t>연결</a:t>
            </a:r>
            <a:r>
              <a:rPr lang="ko-KR" altLang="en-US" dirty="0"/>
              <a:t>해</a:t>
            </a:r>
            <a:r>
              <a:rPr lang="en-US" dirty="0"/>
              <a:t> </a:t>
            </a:r>
            <a:r>
              <a:rPr lang="en-US" dirty="0" err="1"/>
              <a:t>클러스터를</a:t>
            </a:r>
            <a:r>
              <a:rPr lang="en-US" dirty="0"/>
              <a:t> </a:t>
            </a:r>
            <a:r>
              <a:rPr lang="en-US" dirty="0" err="1"/>
              <a:t>구축했습니다</a:t>
            </a:r>
            <a:r>
              <a:rPr lang="en-US" dirty="0"/>
              <a:t>.</a:t>
            </a:r>
            <a:endParaRPr lang="ko-KR" altLang="en-US"/>
          </a:p>
        </p:txBody>
      </p:sp>
      <p:sp>
        <p:nvSpPr>
          <p:cNvPr id="293" name="Google Shape;293;gea98bcb810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72655738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b872655738_2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그리고</a:t>
            </a:r>
            <a:r>
              <a:rPr lang="en-US"/>
              <a:t> </a:t>
            </a:r>
            <a:r>
              <a:rPr lang="en-US" err="1"/>
              <a:t>연산량이</a:t>
            </a:r>
            <a:r>
              <a:rPr lang="en-US"/>
              <a:t> </a:t>
            </a:r>
            <a:r>
              <a:rPr lang="en-US" err="1"/>
              <a:t>많은</a:t>
            </a:r>
            <a:r>
              <a:rPr lang="en-US"/>
              <a:t> </a:t>
            </a:r>
            <a:r>
              <a:rPr lang="en-US" err="1"/>
              <a:t>딥러닝</a:t>
            </a:r>
            <a:r>
              <a:rPr lang="en-US"/>
              <a:t> </a:t>
            </a:r>
            <a:r>
              <a:rPr lang="en-US" err="1"/>
              <a:t>과정을</a:t>
            </a:r>
            <a:r>
              <a:rPr lang="en-US"/>
              <a:t> </a:t>
            </a:r>
            <a:r>
              <a:rPr lang="en-US" err="1"/>
              <a:t>처리하기</a:t>
            </a:r>
            <a:r>
              <a:rPr lang="en-US"/>
              <a:t> </a:t>
            </a:r>
            <a:r>
              <a:rPr lang="en-US" err="1"/>
              <a:t>위해</a:t>
            </a:r>
            <a:r>
              <a:rPr lang="en-US"/>
              <a:t> </a:t>
            </a:r>
            <a:r>
              <a:rPr lang="en-US" err="1"/>
              <a:t>성남의</a:t>
            </a:r>
            <a:r>
              <a:rPr lang="en-US"/>
              <a:t> HPC Innovation </a:t>
            </a:r>
            <a:r>
              <a:rPr lang="en-US" err="1"/>
              <a:t>Hub를</a:t>
            </a:r>
            <a:r>
              <a:rPr lang="en-US"/>
              <a:t> </a:t>
            </a:r>
            <a:r>
              <a:rPr lang="en-US" err="1"/>
              <a:t>이용했</a:t>
            </a:r>
            <a:r>
              <a:rPr lang="ko-KR" altLang="en-US"/>
              <a:t>습니다</a:t>
            </a:r>
            <a:r>
              <a:rPr lang="en-US" altLang="ko-KR"/>
              <a:t>.</a:t>
            </a:r>
            <a:endParaRPr/>
          </a:p>
          <a:p>
            <a:pPr marL="0" indent="0"/>
            <a:endParaRPr lang="en-US"/>
          </a:p>
          <a:p>
            <a:pPr marL="0" indent="0"/>
            <a:r>
              <a:rPr lang="ko-KR" altLang="en-US"/>
              <a:t>다음 사진은 </a:t>
            </a:r>
            <a:r>
              <a:rPr lang="en-US" altLang="ko-KR"/>
              <a:t>HPC</a:t>
            </a:r>
            <a:r>
              <a:rPr lang="ko-KR" altLang="en-US"/>
              <a:t>의 가상머신에서 </a:t>
            </a:r>
            <a:r>
              <a:rPr lang="en-US"/>
              <a:t>CCTV </a:t>
            </a:r>
            <a:r>
              <a:rPr lang="en-US" err="1"/>
              <a:t>영상을</a:t>
            </a:r>
            <a:r>
              <a:rPr lang="en-US"/>
              <a:t> </a:t>
            </a:r>
            <a:r>
              <a:rPr lang="en-US" err="1"/>
              <a:t>입력값으로</a:t>
            </a:r>
            <a:r>
              <a:rPr lang="en-US"/>
              <a:t> </a:t>
            </a:r>
            <a:r>
              <a:rPr lang="en-US" err="1"/>
              <a:t>넣었을</a:t>
            </a:r>
            <a:r>
              <a:rPr lang="en-US"/>
              <a:t> 때, </a:t>
            </a:r>
            <a:r>
              <a:rPr lang="ko-KR" altLang="en-US"/>
              <a:t>해당 오브젝트를 알맞게 추론하였고</a:t>
            </a:r>
            <a:r>
              <a:rPr lang="en-US" altLang="ko-KR"/>
              <a:t>, </a:t>
            </a:r>
            <a:r>
              <a:rPr lang="ko-KR" altLang="en-US"/>
              <a:t>이벤트 발생이 되는 것까지</a:t>
            </a:r>
            <a:r>
              <a:rPr lang="en-US"/>
              <a:t> </a:t>
            </a:r>
            <a:r>
              <a:rPr lang="ko-KR" altLang="en-US"/>
              <a:t>확인</a:t>
            </a:r>
            <a:r>
              <a:rPr lang="en-US"/>
              <a:t>하였습니다.</a:t>
            </a:r>
            <a:endParaRPr/>
          </a:p>
        </p:txBody>
      </p:sp>
      <p:sp>
        <p:nvSpPr>
          <p:cNvPr id="304" name="Google Shape;304;gb872655738_2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872655738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b872655738_2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소프트웨어적으로는</a:t>
            </a:r>
            <a:r>
              <a:rPr lang="en-US" dirty="0"/>
              <a:t>,</a:t>
            </a:r>
            <a:endParaRPr dirty="0"/>
          </a:p>
          <a:p>
            <a:pPr marL="0" indent="0"/>
            <a:r>
              <a:rPr lang="en-US" err="1"/>
              <a:t>Prometheus와</a:t>
            </a:r>
            <a:r>
              <a:rPr lang="en-US" dirty="0"/>
              <a:t> Grafana </a:t>
            </a:r>
            <a:r>
              <a:rPr lang="en-US" dirty="0" err="1"/>
              <a:t>대시보드를</a:t>
            </a:r>
            <a:r>
              <a:rPr lang="en-US" dirty="0"/>
              <a:t> </a:t>
            </a:r>
            <a:r>
              <a:rPr lang="en-US" err="1"/>
              <a:t>이용해서</a:t>
            </a:r>
            <a:r>
              <a:rPr lang="en-US" dirty="0"/>
              <a:t>,</a:t>
            </a:r>
            <a:r>
              <a:rPr lang="en-US"/>
              <a:t> </a:t>
            </a:r>
            <a:endParaRPr lang="ko-KR" altLang="en-US"/>
          </a:p>
          <a:p>
            <a:pPr marL="0" indent="0"/>
            <a:r>
              <a:rPr lang="en-US" err="1"/>
              <a:t>구축한</a:t>
            </a:r>
            <a:r>
              <a:rPr lang="en-US" dirty="0"/>
              <a:t> </a:t>
            </a:r>
            <a:r>
              <a:rPr lang="ko-KR" altLang="en-US"/>
              <a:t>클러스터의 각 노드의 </a:t>
            </a:r>
            <a:r>
              <a:rPr lang="ko-KR" altLang="en-US" err="1"/>
              <a:t>cpu</a:t>
            </a:r>
            <a:r>
              <a:rPr lang="ko-KR" altLang="en-US"/>
              <a:t>, </a:t>
            </a:r>
            <a:r>
              <a:rPr lang="ko-KR" altLang="en-US" err="1"/>
              <a:t>memory</a:t>
            </a:r>
            <a:r>
              <a:rPr lang="ko-KR" altLang="en-US"/>
              <a:t> 등과 같은 </a:t>
            </a:r>
            <a:r>
              <a:rPr lang="ko-KR" altLang="en-US" err="1"/>
              <a:t>자원량을</a:t>
            </a:r>
            <a:r>
              <a:rPr lang="ko-KR" altLang="en-US"/>
              <a:t> 웹 브라우저에서 실시간으로 모니터링할 수 있도록</a:t>
            </a:r>
            <a:r>
              <a:rPr lang="en-US" dirty="0"/>
              <a:t> </a:t>
            </a:r>
            <a:r>
              <a:rPr lang="en-US" dirty="0" err="1"/>
              <a:t>구현했고</a:t>
            </a:r>
            <a:r>
              <a:rPr lang="en-US" dirty="0"/>
              <a:t>,</a:t>
            </a:r>
            <a:endParaRPr lang="ko-KR" altLang="en-US"/>
          </a:p>
        </p:txBody>
      </p:sp>
      <p:sp>
        <p:nvSpPr>
          <p:cNvPr id="315" name="Google Shape;315;gb872655738_2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서론</a:t>
            </a:r>
            <a:r>
              <a:rPr lang="en-US" altLang="ko-KR" dirty="0"/>
              <a:t>, </a:t>
            </a:r>
            <a:r>
              <a:rPr lang="ko-KR" altLang="en-US" dirty="0"/>
              <a:t>아이디어 개발 추진 내용과 범위</a:t>
            </a:r>
            <a:r>
              <a:rPr lang="en-US" altLang="ko-KR" dirty="0"/>
              <a:t>, </a:t>
            </a:r>
            <a:r>
              <a:rPr lang="ko-KR" altLang="en-US" dirty="0"/>
              <a:t>아이디어 개발 진행 내용 및 결과</a:t>
            </a:r>
            <a:r>
              <a:rPr lang="en-US" altLang="ko-KR" dirty="0"/>
              <a:t>,</a:t>
            </a:r>
            <a:r>
              <a:rPr lang="en-US" altLang="ko-KR"/>
              <a:t> </a:t>
            </a:r>
            <a:r>
              <a:rPr lang="ko-KR" altLang="en-US" dirty="0"/>
              <a:t>그리고 결론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4205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87265573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b872655738_2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err="1"/>
              <a:t>RabbitMQ를</a:t>
            </a:r>
            <a:r>
              <a:rPr lang="en-US"/>
              <a:t> </a:t>
            </a:r>
            <a:r>
              <a:rPr lang="en-US" err="1"/>
              <a:t>이용해</a:t>
            </a:r>
            <a:r>
              <a:rPr lang="en-US"/>
              <a:t> </a:t>
            </a:r>
            <a:r>
              <a:rPr lang="ko-KR" altLang="en-US"/>
              <a:t>이벤트가</a:t>
            </a:r>
            <a:r>
              <a:rPr lang="en-US"/>
              <a:t> </a:t>
            </a:r>
            <a:r>
              <a:rPr lang="en-US" err="1"/>
              <a:t>발생했을</a:t>
            </a:r>
            <a:r>
              <a:rPr lang="en-US"/>
              <a:t> 때,</a:t>
            </a:r>
            <a:r>
              <a:rPr lang="en-US" altLang="ko-KR"/>
              <a:t> </a:t>
            </a:r>
          </a:p>
          <a:p>
            <a:pPr marL="0" indent="0"/>
            <a:r>
              <a:rPr lang="ko-KR" altLang="en-US"/>
              <a:t>브로커 큐에 메세지를 보내고 각 이벤트에 해당하는 큐에 정확히 메세지가 쌓이는 것을 확인하였습니다.</a:t>
            </a:r>
            <a:endParaRPr lang="en-US" altLang="ko-KR"/>
          </a:p>
        </p:txBody>
      </p:sp>
      <p:sp>
        <p:nvSpPr>
          <p:cNvPr id="326" name="Google Shape;326;gb87265573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872655738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b872655738_2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altLang="ko-KR"/>
              <a:t>KEDA의 ScaledObject를 정의하고 event trigger로 RabbitMQ를 사용하여</a:t>
            </a:r>
          </a:p>
          <a:p>
            <a:pPr marL="0" indent="0"/>
            <a:endParaRPr lang="en-US" altLang="ko-KR"/>
          </a:p>
          <a:p>
            <a:pPr marL="0" indent="0"/>
            <a:r>
              <a:rPr lang="en-US" altLang="ko-KR"/>
              <a:t>큐에 메세지가 최초로 들어오면 pod를 생성하는 scale-to-zero,</a:t>
            </a:r>
          </a:p>
          <a:p>
            <a:pPr marL="0" indent="0"/>
            <a:endParaRPr lang="en-US" altLang="ko-KR"/>
          </a:p>
          <a:p>
            <a:pPr marL="0" indent="0"/>
            <a:r>
              <a:rPr lang="en-US" altLang="ko-KR"/>
              <a:t>메세지가 큐 길이보다 많아지면 pod 개수를 증가시키는 scale-out 을 구현하였습니다.</a:t>
            </a:r>
          </a:p>
        </p:txBody>
      </p:sp>
      <p:sp>
        <p:nvSpPr>
          <p:cNvPr id="326" name="Google Shape;326;gb872655738_2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065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872655738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b872655738_2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err="1"/>
              <a:t>그리고</a:t>
            </a:r>
            <a:r>
              <a:rPr lang="en-US"/>
              <a:t> YOLOv4 </a:t>
            </a:r>
            <a:r>
              <a:rPr lang="en-US" err="1"/>
              <a:t>모델을</a:t>
            </a:r>
            <a:r>
              <a:rPr lang="en-US"/>
              <a:t> </a:t>
            </a:r>
            <a:r>
              <a:rPr lang="ko-KR" altLang="en-US"/>
              <a:t>학습시켜</a:t>
            </a:r>
            <a:r>
              <a:rPr lang="en-US"/>
              <a:t> </a:t>
            </a:r>
            <a:r>
              <a:rPr lang="ko-KR" altLang="en-US"/>
              <a:t>각 위험 상황에 대해 </a:t>
            </a:r>
            <a:r>
              <a:rPr lang="en-US"/>
              <a:t>감지할 </a:t>
            </a:r>
            <a:r>
              <a:rPr lang="en-US" dirty="0"/>
              <a:t>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구현했</a:t>
            </a:r>
            <a:r>
              <a:rPr lang="ko-KR" altLang="en-US"/>
              <a:t>습니다</a:t>
            </a:r>
            <a:r>
              <a:rPr lang="en-US" altLang="ko-KR"/>
              <a:t>.</a:t>
            </a:r>
          </a:p>
          <a:p>
            <a:pPr marL="0" indent="0"/>
            <a:endParaRPr lang="en-US"/>
          </a:p>
          <a:p>
            <a:pPr marL="0" indent="0"/>
            <a:r>
              <a:rPr lang="ko-KR" altLang="en-US"/>
              <a:t>교통사고</a:t>
            </a:r>
            <a:r>
              <a:rPr lang="en-US" altLang="ko-KR"/>
              <a:t>, </a:t>
            </a:r>
            <a:r>
              <a:rPr lang="ko-KR" altLang="en-US"/>
              <a:t>화재</a:t>
            </a:r>
            <a:r>
              <a:rPr lang="en-US" altLang="ko-KR"/>
              <a:t>, </a:t>
            </a:r>
            <a:r>
              <a:rPr lang="ko-KR" altLang="en-US"/>
              <a:t>총</a:t>
            </a:r>
            <a:r>
              <a:rPr lang="en-US" altLang="ko-KR"/>
              <a:t>, </a:t>
            </a:r>
            <a:r>
              <a:rPr lang="ko-KR" altLang="en-US"/>
              <a:t>칼   </a:t>
            </a:r>
            <a:r>
              <a:rPr lang="en-US" altLang="ko-KR"/>
              <a:t>4</a:t>
            </a:r>
            <a:r>
              <a:rPr lang="ko-KR" altLang="en-US"/>
              <a:t>가지의 </a:t>
            </a:r>
            <a:r>
              <a:rPr lang="en-US" altLang="ko-KR"/>
              <a:t>class</a:t>
            </a:r>
            <a:r>
              <a:rPr lang="ko-KR" altLang="en-US"/>
              <a:t>에 대해 각 </a:t>
            </a:r>
            <a:r>
              <a:rPr lang="en-US" altLang="ko-KR"/>
              <a:t>1000</a:t>
            </a:r>
            <a:r>
              <a:rPr lang="ko-KR" altLang="en-US"/>
              <a:t>여 장의 </a:t>
            </a:r>
            <a:r>
              <a:rPr lang="en-US" altLang="ko-KR"/>
              <a:t>Training </a:t>
            </a:r>
            <a:r>
              <a:rPr lang="af-ZA" altLang="ko-KR"/>
              <a:t>dataset</a:t>
            </a:r>
            <a:r>
              <a:rPr lang="ko-KR" altLang="en-US"/>
              <a:t>을 직접 만들고 학습을 시켰습니다</a:t>
            </a:r>
            <a:r>
              <a:rPr lang="en-US" altLang="ko-KR"/>
              <a:t>.</a:t>
            </a:r>
          </a:p>
          <a:p>
            <a:pPr marL="0" indent="0"/>
            <a:endParaRPr lang="en-US" altLang="ko-KR"/>
          </a:p>
          <a:p>
            <a:pPr marL="0" indent="0"/>
            <a:r>
              <a:rPr lang="ko-KR" altLang="en-US"/>
              <a:t>약 </a:t>
            </a:r>
            <a:r>
              <a:rPr lang="en-US" altLang="ko-KR"/>
              <a:t>11</a:t>
            </a:r>
            <a:r>
              <a:rPr lang="ko-KR" altLang="en-US"/>
              <a:t>시간의 학습 끝에 더 이상 </a:t>
            </a:r>
            <a:r>
              <a:rPr lang="en-US" altLang="ko-KR"/>
              <a:t>loss</a:t>
            </a:r>
            <a:r>
              <a:rPr lang="ko-KR" altLang="en-US"/>
              <a:t>가 낮아지지 않고 있다고 판단하여 학습을 종료하였고</a:t>
            </a:r>
            <a:r>
              <a:rPr lang="en-US" altLang="ko-KR"/>
              <a:t>,</a:t>
            </a:r>
          </a:p>
          <a:p>
            <a:pPr marL="0" indent="0"/>
            <a:endParaRPr lang="en-US" altLang="ko-KR"/>
          </a:p>
          <a:p>
            <a:pPr marL="0" indent="0"/>
            <a:r>
              <a:rPr lang="ko-KR" altLang="en-US"/>
              <a:t>얻어진 가중치 값을 통해 추론하였을 때 성공적으로 사고가 감지되는 것을 확인하였습니다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37" name="Google Shape;337;gb872655738_2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872655738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b872655738_2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err="1"/>
              <a:t>마지막으로</a:t>
            </a:r>
            <a:r>
              <a:rPr lang="en-US"/>
              <a:t> </a:t>
            </a:r>
            <a:r>
              <a:rPr lang="ko-KR" altLang="en-US"/>
              <a:t>안드로이드</a:t>
            </a:r>
            <a:r>
              <a:rPr lang="en-US" altLang="ko-KR"/>
              <a:t> </a:t>
            </a:r>
            <a:r>
              <a:rPr lang="en-US" altLang="ko-KR" err="1"/>
              <a:t>스튜디오와</a:t>
            </a:r>
            <a:r>
              <a:rPr lang="en-US" altLang="ko-KR"/>
              <a:t> </a:t>
            </a:r>
            <a:r>
              <a:rPr lang="en-US" err="1"/>
              <a:t>Tmap</a:t>
            </a:r>
            <a:r>
              <a:rPr lang="en-US"/>
              <a:t> </a:t>
            </a:r>
            <a:r>
              <a:rPr lang="en-US" err="1"/>
              <a:t>API를</a:t>
            </a:r>
            <a:r>
              <a:rPr lang="en-US"/>
              <a:t> </a:t>
            </a:r>
            <a:r>
              <a:rPr lang="en-US" err="1"/>
              <a:t>이용해</a:t>
            </a:r>
            <a:r>
              <a:rPr lang="en-US"/>
              <a:t>,</a:t>
            </a:r>
          </a:p>
          <a:p>
            <a:pPr marL="0" indent="0"/>
            <a:r>
              <a:rPr lang="ko-KR" altLang="en-US"/>
              <a:t>안드로이드 </a:t>
            </a:r>
            <a:r>
              <a:rPr lang="ko-KR" altLang="en-US" err="1"/>
              <a:t>SDK의</a:t>
            </a:r>
            <a:r>
              <a:rPr lang="ko-KR" altLang="en-US"/>
              <a:t> </a:t>
            </a:r>
            <a:r>
              <a:rPr lang="ko-KR" altLang="en-US" err="1"/>
              <a:t>SQLite</a:t>
            </a:r>
            <a:r>
              <a:rPr lang="ko-KR" altLang="en-US"/>
              <a:t> </a:t>
            </a:r>
            <a:r>
              <a:rPr lang="ko-KR" altLang="en-US" err="1"/>
              <a:t>DB에</a:t>
            </a:r>
            <a:r>
              <a:rPr lang="en-US"/>
              <a:t> </a:t>
            </a:r>
            <a:r>
              <a:rPr lang="en-US" err="1"/>
              <a:t>저장된</a:t>
            </a:r>
            <a:r>
              <a:rPr lang="en-US"/>
              <a:t> </a:t>
            </a:r>
            <a:r>
              <a:rPr lang="en-US" err="1"/>
              <a:t>사고</a:t>
            </a:r>
            <a:r>
              <a:rPr lang="en-US"/>
              <a:t> </a:t>
            </a:r>
            <a:r>
              <a:rPr lang="en-US" err="1"/>
              <a:t>지점의</a:t>
            </a:r>
            <a:r>
              <a:rPr lang="en-US"/>
              <a:t> </a:t>
            </a:r>
            <a:r>
              <a:rPr lang="en-US" err="1"/>
              <a:t>위치를</a:t>
            </a:r>
            <a:r>
              <a:rPr lang="en-US"/>
              <a:t> </a:t>
            </a:r>
            <a:r>
              <a:rPr lang="en-US" err="1"/>
              <a:t>읽어와</a:t>
            </a:r>
            <a:r>
              <a:rPr lang="en-US"/>
              <a:t> </a:t>
            </a:r>
            <a:r>
              <a:rPr lang="en-US" err="1"/>
              <a:t>지도에</a:t>
            </a:r>
            <a:r>
              <a:rPr lang="en-US"/>
              <a:t> </a:t>
            </a:r>
            <a:r>
              <a:rPr lang="en-US" err="1"/>
              <a:t>표시하는</a:t>
            </a:r>
            <a:r>
              <a:rPr lang="en-US"/>
              <a:t>, </a:t>
            </a:r>
            <a:r>
              <a:rPr lang="ko-KR" altLang="en-US"/>
              <a:t>안드로이드 앱을 </a:t>
            </a:r>
            <a:r>
              <a:rPr lang="en-US" err="1"/>
              <a:t>개발했습니다</a:t>
            </a:r>
            <a:r>
              <a:rPr lang="en-US"/>
              <a:t>.</a:t>
            </a:r>
            <a:endParaRPr/>
          </a:p>
        </p:txBody>
      </p:sp>
      <p:sp>
        <p:nvSpPr>
          <p:cNvPr id="348" name="Google Shape;348;gb872655738_2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872655738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b872655738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dirty="0"/>
              <a:t>본 </a:t>
            </a:r>
            <a:r>
              <a:rPr lang="ko-KR" altLang="en-US"/>
              <a:t>프로젝트에서 </a:t>
            </a:r>
            <a:r>
              <a:rPr lang="en-US"/>
              <a:t>KOREN</a:t>
            </a:r>
            <a:r>
              <a:rPr lang="ko-KR" altLang="en-US"/>
              <a:t>을</a:t>
            </a:r>
            <a:r>
              <a:rPr lang="en-US"/>
              <a:t> </a:t>
            </a:r>
            <a:r>
              <a:rPr lang="ko-KR" altLang="en-US"/>
              <a:t>다음과</a:t>
            </a:r>
            <a:r>
              <a:rPr lang="en-US"/>
              <a:t> </a:t>
            </a:r>
            <a:r>
              <a:rPr lang="ko-KR" altLang="en-US"/>
              <a:t>같이</a:t>
            </a:r>
            <a:r>
              <a:rPr lang="en-US"/>
              <a:t> </a:t>
            </a:r>
            <a:r>
              <a:rPr lang="ko-KR" altLang="en-US"/>
              <a:t>활용합니다.</a:t>
            </a:r>
            <a:endParaRPr lang="en-US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dirty="0" err="1"/>
              <a:t>KOREN의</a:t>
            </a:r>
            <a:r>
              <a:rPr lang="en-US" dirty="0"/>
              <a:t> </a:t>
            </a:r>
            <a:r>
              <a:rPr lang="en-US" dirty="0" err="1"/>
              <a:t>지역별</a:t>
            </a:r>
            <a:r>
              <a:rPr lang="en-US" dirty="0"/>
              <a:t> </a:t>
            </a:r>
            <a:r>
              <a:rPr lang="en-US" dirty="0" err="1"/>
              <a:t>노드를</a:t>
            </a:r>
            <a:r>
              <a:rPr lang="en-US" dirty="0"/>
              <a:t> </a:t>
            </a:r>
            <a:r>
              <a:rPr lang="en-US" dirty="0" err="1"/>
              <a:t>사용해서</a:t>
            </a:r>
            <a:r>
              <a:rPr lang="en-US" dirty="0"/>
              <a:t> </a:t>
            </a:r>
            <a:r>
              <a:rPr lang="en-US" dirty="0" err="1"/>
              <a:t>마스터</a:t>
            </a:r>
            <a:r>
              <a:rPr lang="en-US" dirty="0"/>
              <a:t> </a:t>
            </a:r>
            <a:r>
              <a:rPr lang="en-US" dirty="0" err="1"/>
              <a:t>노드와</a:t>
            </a:r>
            <a:r>
              <a:rPr lang="en-US" dirty="0"/>
              <a:t> </a:t>
            </a:r>
            <a:r>
              <a:rPr lang="en-US" dirty="0" err="1"/>
              <a:t>워커</a:t>
            </a:r>
            <a:r>
              <a:rPr lang="en-US" dirty="0"/>
              <a:t> </a:t>
            </a:r>
            <a:r>
              <a:rPr lang="en-US" dirty="0" err="1"/>
              <a:t>노드를</a:t>
            </a:r>
            <a:r>
              <a:rPr lang="en-US" dirty="0"/>
              <a:t> </a:t>
            </a:r>
            <a:r>
              <a:rPr lang="en-US" err="1"/>
              <a:t>설치하고</a:t>
            </a:r>
            <a:r>
              <a:rPr lang="en-US" dirty="0"/>
              <a:t>,</a:t>
            </a:r>
            <a:r>
              <a:rPr lang="en-US" altLang="ko-KR"/>
              <a:t> </a:t>
            </a:r>
            <a:r>
              <a:rPr lang="ko-KR" altLang="en-US"/>
              <a:t>초고속</a:t>
            </a:r>
            <a:r>
              <a:rPr lang="en-US"/>
              <a:t> </a:t>
            </a:r>
            <a:r>
              <a:rPr lang="ko-KR" altLang="en-US"/>
              <a:t>망 </a:t>
            </a:r>
            <a:r>
              <a:rPr lang="ko-KR" altLang="en-US" err="1"/>
              <a:t>KOREN을</a:t>
            </a:r>
            <a:r>
              <a:rPr lang="ko-KR" altLang="en-US"/>
              <a:t> 이용해 </a:t>
            </a:r>
            <a:r>
              <a:rPr lang="ko-KR" altLang="en-US" err="1"/>
              <a:t>HPC와</a:t>
            </a:r>
            <a:r>
              <a:rPr lang="ko-KR" altLang="en-US"/>
              <a:t> 클러스터 간 통신을 구현합니다.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endParaRPr lang="en-US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 dirty="0" err="1"/>
              <a:t>HPC는</a:t>
            </a:r>
            <a:r>
              <a:rPr lang="en-US" dirty="0"/>
              <a:t> </a:t>
            </a:r>
            <a:r>
              <a:rPr lang="ko-KR" altLang="en-US"/>
              <a:t>워커</a:t>
            </a:r>
            <a:r>
              <a:rPr lang="en-US" altLang="ko-KR"/>
              <a:t> </a:t>
            </a:r>
            <a:r>
              <a:rPr lang="ko-KR" altLang="en-US"/>
              <a:t>노드에서 전송된</a:t>
            </a:r>
            <a:r>
              <a:rPr lang="en-US" altLang="ko-KR"/>
              <a:t> </a:t>
            </a:r>
            <a:r>
              <a:rPr lang="en-US" dirty="0" err="1"/>
              <a:t>영상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딥러닝</a:t>
            </a:r>
            <a:r>
              <a:rPr lang="en-US" dirty="0"/>
              <a:t> </a:t>
            </a:r>
            <a:r>
              <a:rPr lang="en-US" dirty="0" err="1"/>
              <a:t>알고리즘으로</a:t>
            </a:r>
            <a:r>
              <a:rPr lang="en-US" dirty="0"/>
              <a:t> </a:t>
            </a:r>
            <a:r>
              <a:rPr lang="en-US" dirty="0" err="1"/>
              <a:t>빠르게</a:t>
            </a:r>
            <a:r>
              <a:rPr lang="en-US" dirty="0"/>
              <a:t> </a:t>
            </a:r>
            <a:r>
              <a:rPr lang="en-US" dirty="0" err="1"/>
              <a:t>분석해서</a:t>
            </a:r>
            <a:r>
              <a:rPr lang="en-US" dirty="0"/>
              <a:t>, </a:t>
            </a:r>
            <a:r>
              <a:rPr lang="en-US" dirty="0" err="1"/>
              <a:t>마스터</a:t>
            </a:r>
            <a:r>
              <a:rPr lang="en-US" dirty="0"/>
              <a:t> </a:t>
            </a:r>
            <a:r>
              <a:rPr lang="en-US" dirty="0" err="1"/>
              <a:t>노드에</a:t>
            </a:r>
            <a:r>
              <a:rPr lang="en-US" dirty="0"/>
              <a:t> </a:t>
            </a:r>
            <a:r>
              <a:rPr lang="ko-KR" altLang="en-US"/>
              <a:t>이벤트 </a:t>
            </a:r>
            <a:r>
              <a:rPr lang="en-US" err="1"/>
              <a:t>메시지를</a:t>
            </a:r>
            <a:r>
              <a:rPr lang="en-US" dirty="0"/>
              <a:t> </a:t>
            </a:r>
            <a:r>
              <a:rPr lang="en-US" dirty="0" err="1"/>
              <a:t>전송하는데</a:t>
            </a:r>
            <a:r>
              <a:rPr lang="en-US" dirty="0"/>
              <a:t> </a:t>
            </a:r>
            <a:r>
              <a:rPr lang="en-US" dirty="0" err="1"/>
              <a:t>활용할</a:t>
            </a:r>
            <a:r>
              <a:rPr lang="en-US" dirty="0"/>
              <a:t> </a:t>
            </a:r>
            <a:r>
              <a:rPr lang="en-US" dirty="0" err="1"/>
              <a:t>것이고</a:t>
            </a:r>
            <a:r>
              <a:rPr lang="en-US" dirty="0"/>
              <a:t>,</a:t>
            </a:r>
            <a:endParaRPr lang="en-US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NIA PaaS-</a:t>
            </a:r>
            <a:r>
              <a:rPr lang="en-US" dirty="0" err="1"/>
              <a:t>TA를</a:t>
            </a:r>
            <a:r>
              <a:rPr lang="en-US" dirty="0"/>
              <a:t> </a:t>
            </a:r>
            <a:r>
              <a:rPr lang="en-US" dirty="0" err="1"/>
              <a:t>활용해서</a:t>
            </a:r>
            <a:r>
              <a:rPr lang="en-US" dirty="0"/>
              <a:t> MySQL </a:t>
            </a:r>
            <a:r>
              <a:rPr lang="en-US" dirty="0" err="1"/>
              <a:t>서비스와</a:t>
            </a:r>
            <a:r>
              <a:rPr lang="en-US" dirty="0"/>
              <a:t> PHP 웹 </a:t>
            </a:r>
            <a:r>
              <a:rPr lang="en-US" dirty="0" err="1"/>
              <a:t>애플리케이션을</a:t>
            </a:r>
            <a:r>
              <a:rPr lang="en-US" dirty="0"/>
              <a:t> </a:t>
            </a:r>
            <a:r>
              <a:rPr lang="en-US" dirty="0" err="1"/>
              <a:t>생성</a:t>
            </a:r>
            <a:r>
              <a:rPr lang="en-US" dirty="0"/>
              <a:t> 및 </a:t>
            </a:r>
            <a:r>
              <a:rPr lang="en-US" dirty="0" err="1"/>
              <a:t>연동</a:t>
            </a:r>
            <a:r>
              <a:rPr lang="ko-KR" altLang="en-US" dirty="0"/>
              <a:t>할 것입니다</a:t>
            </a:r>
            <a:r>
              <a:rPr lang="en-US" altLang="ko-KR" dirty="0"/>
              <a:t>.</a:t>
            </a:r>
            <a:endParaRPr lang="en-US" dirty="0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-US"/>
              <a:t>PHP</a:t>
            </a:r>
            <a:r>
              <a:rPr lang="en-US" altLang="ko-KR"/>
              <a:t> 웹 </a:t>
            </a:r>
            <a:r>
              <a:rPr lang="en-US" altLang="ko-KR" err="1"/>
              <a:t>서버와</a:t>
            </a:r>
            <a:r>
              <a:rPr lang="en-US" altLang="ko-KR"/>
              <a:t> MySQL DB</a:t>
            </a:r>
            <a:r>
              <a:rPr lang="ko-KR" altLang="en-US" err="1"/>
              <a:t>를</a:t>
            </a:r>
            <a:r>
              <a:rPr lang="ko-KR" altLang="en-US"/>
              <a:t> 연동시켜 </a:t>
            </a:r>
            <a:r>
              <a:rPr lang="en-US" err="1"/>
              <a:t>외부에서</a:t>
            </a:r>
            <a:r>
              <a:rPr lang="en-US"/>
              <a:t> </a:t>
            </a:r>
            <a:r>
              <a:rPr lang="en-US" err="1"/>
              <a:t>접속할</a:t>
            </a:r>
            <a:r>
              <a:rPr lang="en-US"/>
              <a:t> 수 </a:t>
            </a:r>
            <a:r>
              <a:rPr lang="en-US" err="1"/>
              <a:t>있도록</a:t>
            </a:r>
            <a:r>
              <a:rPr lang="en-US"/>
              <a:t> </a:t>
            </a:r>
            <a:r>
              <a:rPr lang="en-US" err="1"/>
              <a:t>노출시키면서</a:t>
            </a:r>
            <a:r>
              <a:rPr lang="en-US"/>
              <a:t>,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en-US"/>
              <a:t>PHP</a:t>
            </a:r>
            <a:r>
              <a:rPr lang="en-US" dirty="0"/>
              <a:t> 웹 </a:t>
            </a:r>
            <a:r>
              <a:rPr lang="en-US" dirty="0" err="1"/>
              <a:t>서버에서</a:t>
            </a:r>
            <a:r>
              <a:rPr lang="en-US" dirty="0"/>
              <a:t> MySQL </a:t>
            </a:r>
            <a:r>
              <a:rPr lang="en-US" dirty="0" err="1"/>
              <a:t>서버로</a:t>
            </a:r>
            <a:r>
              <a:rPr lang="en-US" dirty="0"/>
              <a:t> </a:t>
            </a:r>
            <a:r>
              <a:rPr lang="en-US" dirty="0" err="1"/>
              <a:t>쿼리할</a:t>
            </a:r>
            <a:r>
              <a:rPr lang="en-US" dirty="0"/>
              <a:t> 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구성할</a:t>
            </a:r>
            <a:r>
              <a:rPr lang="en-US" dirty="0"/>
              <a:t> </a:t>
            </a:r>
            <a:r>
              <a:rPr lang="en-US" dirty="0" err="1"/>
              <a:t>것입니다</a:t>
            </a:r>
            <a:r>
              <a:rPr lang="en-US" dirty="0"/>
              <a:t>.</a:t>
            </a:r>
            <a:endParaRPr lang="en-US"/>
          </a:p>
        </p:txBody>
      </p:sp>
      <p:sp>
        <p:nvSpPr>
          <p:cNvPr id="359" name="Google Shape;359;gb872655738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872655738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b872655738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ko-KR" altLang="en-US"/>
              <a:t>다음은 멘토 의견에 따른 개선사항 및 향후 진행 방향입니다.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endParaRPr lang="ko-KR" altLang="en-US"/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ko-KR" altLang="en-US"/>
              <a:t>앞선 1차, 2차 멘토링 시 </a:t>
            </a:r>
            <a:r>
              <a:rPr lang="ko-KR" altLang="en-US" err="1"/>
              <a:t>멘토위원</a:t>
            </a:r>
            <a:r>
              <a:rPr lang="ko-KR" altLang="en-US" dirty="0"/>
              <a:t> 분들의 의견에 따라 몇 가지 보완점들을 정리했습니다</a:t>
            </a:r>
            <a:r>
              <a:rPr lang="en-US" altLang="ko-KR" dirty="0"/>
              <a:t>.</a:t>
            </a:r>
            <a:endParaRPr lang="en-US"/>
          </a:p>
          <a:p>
            <a:pPr marL="0" lvl="0" indent="0" algn="l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en-US" altLang="ko-KR" err="1"/>
              <a:t>먼저</a:t>
            </a:r>
            <a:r>
              <a:rPr lang="en-US" altLang="ko-KR" dirty="0"/>
              <a:t>, </a:t>
            </a:r>
            <a:r>
              <a:rPr lang="en-US" altLang="ko-KR" err="1"/>
              <a:t>딥러닝</a:t>
            </a:r>
            <a:r>
              <a:rPr lang="en-US" altLang="ko-KR"/>
              <a:t> </a:t>
            </a:r>
            <a:r>
              <a:rPr lang="en-US" altLang="ko-KR" err="1"/>
              <a:t>모델을</a:t>
            </a:r>
            <a:r>
              <a:rPr lang="en-US" altLang="ko-KR"/>
              <a:t> </a:t>
            </a:r>
            <a:r>
              <a:rPr lang="en-US" altLang="ko-KR" err="1"/>
              <a:t>사용하며</a:t>
            </a:r>
            <a:r>
              <a:rPr lang="en-US" altLang="ko-KR"/>
              <a:t> </a:t>
            </a:r>
            <a:r>
              <a:rPr lang="en-US" altLang="ko-KR" err="1"/>
              <a:t>위험</a:t>
            </a:r>
            <a:r>
              <a:rPr lang="en-US" altLang="ko-KR"/>
              <a:t> </a:t>
            </a:r>
            <a:r>
              <a:rPr lang="en-US" altLang="ko-KR" err="1"/>
              <a:t>상황을</a:t>
            </a:r>
            <a:r>
              <a:rPr lang="en-US" altLang="ko-KR"/>
              <a:t> </a:t>
            </a:r>
            <a:r>
              <a:rPr lang="en-US" altLang="ko-KR" err="1"/>
              <a:t>인식하는</a:t>
            </a:r>
            <a:r>
              <a:rPr lang="en-US" altLang="ko-KR"/>
              <a:t> </a:t>
            </a:r>
            <a:r>
              <a:rPr lang="en-US" altLang="ko-KR" err="1"/>
              <a:t>것이</a:t>
            </a:r>
            <a:r>
              <a:rPr lang="en-US" altLang="ko-KR"/>
              <a:t> </a:t>
            </a:r>
            <a:r>
              <a:rPr lang="en-US" altLang="ko-KR" err="1"/>
              <a:t>생각하는</a:t>
            </a:r>
            <a:r>
              <a:rPr lang="en-US" altLang="ko-KR"/>
              <a:t> 것 </a:t>
            </a:r>
            <a:r>
              <a:rPr lang="en-US" altLang="ko-KR" err="1"/>
              <a:t>만큼</a:t>
            </a:r>
            <a:r>
              <a:rPr lang="en-US" altLang="ko-KR"/>
              <a:t> </a:t>
            </a:r>
            <a:r>
              <a:rPr lang="en-US" altLang="ko-KR" err="1"/>
              <a:t>빠르지</a:t>
            </a:r>
            <a:r>
              <a:rPr lang="en-US" altLang="ko-KR"/>
              <a:t> </a:t>
            </a:r>
            <a:r>
              <a:rPr lang="en-US" altLang="ko-KR" err="1"/>
              <a:t>않을</a:t>
            </a:r>
            <a:r>
              <a:rPr lang="en-US" altLang="ko-KR"/>
              <a:t> 수 </a:t>
            </a:r>
            <a:r>
              <a:rPr lang="en-US" altLang="ko-KR" err="1"/>
              <a:t>있다는</a:t>
            </a:r>
            <a:r>
              <a:rPr lang="en-US" altLang="ko-KR"/>
              <a:t> </a:t>
            </a:r>
            <a:r>
              <a:rPr lang="en-US" altLang="ko-KR" err="1"/>
              <a:t>의견이</a:t>
            </a:r>
            <a:r>
              <a:rPr lang="en-US" altLang="ko-KR"/>
              <a:t> </a:t>
            </a:r>
            <a:r>
              <a:rPr lang="en-US" altLang="ko-KR" err="1"/>
              <a:t>있었고</a:t>
            </a:r>
            <a:r>
              <a:rPr lang="en-US" altLang="ko-KR"/>
              <a:t>,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en-US" altLang="ko-KR" err="1"/>
              <a:t>종단간</a:t>
            </a:r>
            <a:r>
              <a:rPr lang="en-US" altLang="ko-KR"/>
              <a:t> </a:t>
            </a:r>
            <a:r>
              <a:rPr lang="en-US" altLang="ko-KR" err="1"/>
              <a:t>delay또한</a:t>
            </a:r>
            <a:r>
              <a:rPr lang="en-US" altLang="ko-KR"/>
              <a:t> </a:t>
            </a:r>
            <a:r>
              <a:rPr lang="en-US" altLang="ko-KR" err="1"/>
              <a:t>시간을</a:t>
            </a:r>
            <a:r>
              <a:rPr lang="en-US" altLang="ko-KR"/>
              <a:t> </a:t>
            </a:r>
            <a:r>
              <a:rPr lang="en-US" altLang="ko-KR" err="1"/>
              <a:t>측정하여</a:t>
            </a:r>
            <a:r>
              <a:rPr lang="en-US" altLang="ko-KR"/>
              <a:t> </a:t>
            </a:r>
            <a:r>
              <a:rPr lang="en-US" altLang="ko-KR" err="1"/>
              <a:t>실제</a:t>
            </a:r>
            <a:r>
              <a:rPr lang="en-US" altLang="ko-KR"/>
              <a:t> </a:t>
            </a:r>
            <a:r>
              <a:rPr lang="en-US" altLang="ko-KR" err="1"/>
              <a:t>서비스가</a:t>
            </a:r>
            <a:r>
              <a:rPr lang="en-US" altLang="ko-KR"/>
              <a:t> </a:t>
            </a:r>
            <a:r>
              <a:rPr lang="en-US" altLang="ko-KR" err="1"/>
              <a:t>배포되는</a:t>
            </a:r>
            <a:r>
              <a:rPr lang="en-US" altLang="ko-KR"/>
              <a:t> 데 </a:t>
            </a:r>
            <a:r>
              <a:rPr lang="en-US" altLang="ko-KR" err="1"/>
              <a:t>까지</a:t>
            </a:r>
            <a:r>
              <a:rPr lang="en-US" altLang="ko-KR"/>
              <a:t> </a:t>
            </a:r>
            <a:r>
              <a:rPr lang="en-US" altLang="ko-KR" err="1"/>
              <a:t>얼만큼의</a:t>
            </a:r>
            <a:r>
              <a:rPr lang="en-US" altLang="ko-KR"/>
              <a:t> </a:t>
            </a:r>
            <a:r>
              <a:rPr lang="en-US" altLang="ko-KR" err="1"/>
              <a:t>시간이</a:t>
            </a:r>
            <a:r>
              <a:rPr lang="en-US" altLang="ko-KR"/>
              <a:t> </a:t>
            </a:r>
            <a:r>
              <a:rPr lang="en-US" altLang="ko-KR" err="1"/>
              <a:t>걸리는지</a:t>
            </a:r>
            <a:r>
              <a:rPr lang="en-US" altLang="ko-KR"/>
              <a:t> </a:t>
            </a:r>
            <a:r>
              <a:rPr lang="en-US" altLang="ko-KR" err="1"/>
              <a:t>알아야</a:t>
            </a:r>
            <a:r>
              <a:rPr lang="en-US" altLang="ko-KR"/>
              <a:t> 할 </a:t>
            </a:r>
            <a:r>
              <a:rPr lang="en-US" altLang="ko-KR" err="1"/>
              <a:t>필요가</a:t>
            </a:r>
            <a:r>
              <a:rPr lang="en-US" altLang="ko-KR"/>
              <a:t> </a:t>
            </a:r>
            <a:r>
              <a:rPr lang="en-US" altLang="ko-KR" err="1"/>
              <a:t>있다는</a:t>
            </a:r>
            <a:r>
              <a:rPr lang="en-US" altLang="ko-KR"/>
              <a:t> </a:t>
            </a:r>
            <a:r>
              <a:rPr lang="en-US" altLang="ko-KR" err="1"/>
              <a:t>의견에</a:t>
            </a:r>
            <a:r>
              <a:rPr lang="en-US" altLang="ko-KR"/>
              <a:t> </a:t>
            </a:r>
            <a:r>
              <a:rPr lang="en-US" altLang="ko-KR" err="1"/>
              <a:t>따라</a:t>
            </a:r>
            <a:r>
              <a:rPr lang="en-US" altLang="ko-KR"/>
              <a:t> 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endParaRPr lang="en-US" altLang="ko-KR"/>
          </a:p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ko-KR" altLang="en-US"/>
              <a:t>시나리오 단계별로</a:t>
            </a:r>
            <a:r>
              <a:rPr lang="ko-KR" altLang="en-US" dirty="0"/>
              <a:t> 시간을 측정했습니다</a:t>
            </a:r>
            <a:r>
              <a:rPr lang="en-US" altLang="ko-KR" dirty="0"/>
              <a:t>.</a:t>
            </a:r>
            <a:endParaRPr lang="en-US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dirty="0"/>
          </a:p>
        </p:txBody>
      </p:sp>
      <p:sp>
        <p:nvSpPr>
          <p:cNvPr id="368" name="Google Shape;368;gb872655738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872655738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b872655738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ko-KR" altLang="en-US"/>
              <a:t>1번의 이미지 당 분석 소요 시간은 초당 </a:t>
            </a:r>
            <a:r>
              <a:rPr lang="en-US" altLang="ko-KR"/>
              <a:t>30 frame </a:t>
            </a:r>
            <a:r>
              <a:rPr lang="ko-KR" altLang="en-US"/>
              <a:t>정도로 측정되었고</a:t>
            </a:r>
            <a:r>
              <a:rPr lang="en-US" altLang="ko-KR"/>
              <a:t>,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lang="en-US" altLang="ko-KR"/>
          </a:p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en-US" altLang="ko-KR"/>
              <a:t>2번 HPC</a:t>
            </a:r>
            <a:r>
              <a:rPr lang="ko-KR" altLang="en-US"/>
              <a:t>에서 마스터 노드로 </a:t>
            </a:r>
            <a:r>
              <a:rPr lang="en-US" altLang="ko-KR"/>
              <a:t>RabbitMQ </a:t>
            </a:r>
            <a:r>
              <a:rPr lang="ko-KR" altLang="en-US"/>
              <a:t>메시지를 전송하는 데는 평균 </a:t>
            </a:r>
            <a:r>
              <a:rPr lang="en-US" altLang="ko-KR"/>
              <a:t>0.035</a:t>
            </a:r>
            <a:r>
              <a:rPr lang="ko-KR" altLang="en-US"/>
              <a:t>초</a:t>
            </a:r>
            <a:r>
              <a:rPr lang="en-US" altLang="ko-KR"/>
              <a:t>,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lang="en-US" altLang="ko-KR"/>
          </a:p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en-US" altLang="ko-KR"/>
              <a:t>3번 Queue</a:t>
            </a:r>
            <a:r>
              <a:rPr lang="ko-KR" altLang="en-US"/>
              <a:t>에서 메시지를 받아 </a:t>
            </a:r>
            <a:r>
              <a:rPr lang="en-US" altLang="ko-KR"/>
              <a:t>KEDA</a:t>
            </a:r>
            <a:r>
              <a:rPr lang="ko-KR" altLang="en-US"/>
              <a:t>가 포드를 배포하는 데는 평균 </a:t>
            </a:r>
            <a:r>
              <a:rPr lang="en-US" altLang="ko-KR"/>
              <a:t>10.517</a:t>
            </a:r>
            <a:r>
              <a:rPr lang="ko-KR" altLang="en-US"/>
              <a:t>초가 소요되었습니다</a:t>
            </a:r>
            <a:r>
              <a:rPr lang="en-US" altLang="ko-KR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lang="en-US" altLang="ko-KR"/>
          </a:p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ko-KR" altLang="en-US"/>
              <a:t>딥러닝 수행과정과 </a:t>
            </a:r>
            <a:r>
              <a:rPr lang="en-US" altLang="ko-KR"/>
              <a:t>AMQP</a:t>
            </a:r>
            <a:r>
              <a:rPr lang="ko-KR" altLang="en-US"/>
              <a:t>프로토콜로 메시지를 보내는데에는 큰 시간 소요가 들지 않은 반면</a:t>
            </a:r>
            <a:r>
              <a:rPr lang="en-US" altLang="ko-KR"/>
              <a:t>, 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</a:pPr>
            <a:r>
              <a:rPr lang="en-US" altLang="ko-KR"/>
              <a:t>마스터에서 워커노드로</a:t>
            </a:r>
            <a:r>
              <a:rPr lang="ko-KR" altLang="en-US"/>
              <a:t> </a:t>
            </a:r>
            <a:r>
              <a:rPr lang="en-US" altLang="ko-KR"/>
              <a:t>Pod</a:t>
            </a:r>
            <a:r>
              <a:rPr lang="ko-KR" altLang="en-US"/>
              <a:t>를 배포하는데에 많은 시간이 소요되어 추후에 </a:t>
            </a:r>
            <a:r>
              <a:rPr lang="en-US" altLang="ko-KR"/>
              <a:t>KEDA</a:t>
            </a:r>
            <a:r>
              <a:rPr lang="ko-KR" altLang="en-US"/>
              <a:t> 설정 값을 수정하여 보완할 계획입니다.</a:t>
            </a:r>
          </a:p>
        </p:txBody>
      </p:sp>
      <p:sp>
        <p:nvSpPr>
          <p:cNvPr id="368" name="Google Shape;368;gb872655738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732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872655738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b872655738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defRPr/>
            </a:pPr>
            <a:r>
              <a:rPr lang="ko-KR" altLang="en-US" dirty="0"/>
              <a:t>다른 의견으로는 </a:t>
            </a:r>
            <a:r>
              <a:rPr lang="ko-KR" altLang="en-US"/>
              <a:t>사고상황을 감지하는 딥러닝 모델을</a:t>
            </a:r>
            <a:r>
              <a:rPr lang="ko-KR" altLang="en-US" dirty="0"/>
              <a:t> </a:t>
            </a:r>
            <a:r>
              <a:rPr lang="ko-KR" altLang="en-US"/>
              <a:t>분할하여 구현한다면</a:t>
            </a:r>
            <a:r>
              <a:rPr lang="ko-KR" altLang="en-US" dirty="0"/>
              <a:t> 서버리스를 더 보완할 수 있을 것 같다는 것이 있었습니다</a:t>
            </a:r>
            <a:r>
              <a:rPr lang="en-US" altLang="ko-KR" dirty="0"/>
              <a:t>.</a:t>
            </a: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이에 따라 모든 </a:t>
            </a:r>
            <a:r>
              <a:rPr lang="en-US" altLang="ko-KR" dirty="0"/>
              <a:t>CCTV </a:t>
            </a:r>
            <a:r>
              <a:rPr lang="ko-KR" altLang="en-US" dirty="0"/>
              <a:t>영상을 </a:t>
            </a:r>
            <a:r>
              <a:rPr lang="en-US" altLang="ko-KR" dirty="0"/>
              <a:t>HPC</a:t>
            </a:r>
            <a:r>
              <a:rPr lang="ko-KR" altLang="en-US" dirty="0"/>
              <a:t>로 전송하는 것이 아니라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CCTV </a:t>
            </a:r>
            <a:r>
              <a:rPr lang="ko-KR" altLang="en-US" dirty="0"/>
              <a:t>영상을 해당 지역 워커 노드로 먼저 전송해서 움직임을 감지하고</a:t>
            </a:r>
            <a:r>
              <a:rPr lang="en-US" altLang="ko-KR" dirty="0"/>
              <a:t>,</a:t>
            </a:r>
            <a:endParaRPr lang="ko-KR" altLang="en-US"/>
          </a:p>
          <a:p>
            <a:pPr mar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defRPr/>
            </a:pPr>
            <a:r>
              <a:rPr lang="ko-KR" altLang="en-US" dirty="0"/>
              <a:t>움직임이 감지되었을 때만 영상을 </a:t>
            </a:r>
            <a:r>
              <a:rPr lang="en-US" altLang="ko-KR" dirty="0"/>
              <a:t>HPC</a:t>
            </a:r>
            <a:r>
              <a:rPr lang="ko-KR" altLang="en-US" dirty="0"/>
              <a:t>로 보내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detection </a:t>
            </a:r>
            <a:r>
              <a:rPr lang="ko-KR" altLang="en-US" dirty="0"/>
              <a:t>기능을 </a:t>
            </a:r>
            <a:r>
              <a:rPr lang="en-US" altLang="ko-KR" dirty="0" err="1"/>
              <a:t>FaaS</a:t>
            </a:r>
            <a:r>
              <a:rPr lang="ko-KR" altLang="en-US" dirty="0"/>
              <a:t>로 배포하여</a:t>
            </a:r>
            <a:r>
              <a:rPr lang="en-US" altLang="ko-KR" dirty="0"/>
              <a:t>,</a:t>
            </a:r>
            <a:r>
              <a:rPr lang="ko-KR" altLang="en-US" dirty="0"/>
              <a:t> 부하를 줄이는 방향으로 </a:t>
            </a:r>
            <a:r>
              <a:rPr lang="ko-KR" altLang="en-US"/>
              <a:t>수정할 계획입니다.</a:t>
            </a: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  <a:defRPr/>
            </a:pP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  <a:defRPr/>
            </a:pPr>
            <a:r>
              <a:rPr lang="en-US" altLang="ko-KR"/>
              <a:t>이러한 방식으로 구현하면 움직임을 감지하는 간단한 알고리즘은 적은 자원으로 가능하고, 움직임이 감지되었을 때 많은 자원량을 사용하여</a:t>
            </a:r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  <a:defRPr/>
            </a:pPr>
            <a:endParaRPr lang="en-US" altLang="ko-KR"/>
          </a:p>
          <a:p>
            <a:pPr marL="0" indent="0">
              <a:lnSpc>
                <a:spcPct val="114999"/>
              </a:lnSpc>
              <a:spcBef>
                <a:spcPts val="1200"/>
              </a:spcBef>
              <a:spcAft>
                <a:spcPts val="1200"/>
              </a:spcAft>
              <a:buSzPts val="1100"/>
              <a:defRPr/>
            </a:pPr>
            <a:r>
              <a:rPr lang="en-US" altLang="ko-KR"/>
              <a:t>상세한 상황을 감지할 수 있게 됩니다. 향후 이 구조로 개발한다면 Function as a Service로써 효과를 극대화 시킬 수 있을 것입니다.</a:t>
            </a:r>
          </a:p>
        </p:txBody>
      </p:sp>
      <p:sp>
        <p:nvSpPr>
          <p:cNvPr id="368" name="Google Shape;368;gb872655738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210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a98bcb81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ea98bcb81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ko-KR" altLang="en-US" dirty="0"/>
              <a:t>개선 사항을 반영한 팀원들의 향후 역할은 다음과 같습니다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60" name="Google Shape;260;gea98bcb81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4209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a98bcb810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 err="1"/>
              <a:t>마지막으로</a:t>
            </a:r>
            <a:r>
              <a:rPr lang="en-US" dirty="0"/>
              <a:t>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중간</a:t>
            </a:r>
            <a:r>
              <a:rPr lang="en-US" dirty="0"/>
              <a:t> </a:t>
            </a:r>
            <a:r>
              <a:rPr lang="en-US" dirty="0" err="1"/>
              <a:t>결과물을</a:t>
            </a:r>
            <a:r>
              <a:rPr lang="en-US" dirty="0"/>
              <a:t> </a:t>
            </a:r>
            <a:r>
              <a:rPr lang="en-US" dirty="0" err="1"/>
              <a:t>정리하고</a:t>
            </a:r>
            <a:r>
              <a:rPr lang="en-US" dirty="0"/>
              <a:t>,</a:t>
            </a:r>
            <a:r>
              <a:rPr lang="en-US"/>
              <a:t> </a:t>
            </a:r>
            <a:r>
              <a:rPr lang="en-US" err="1"/>
              <a:t>기술</a:t>
            </a:r>
            <a:r>
              <a:rPr lang="en-US" dirty="0"/>
              <a:t> </a:t>
            </a:r>
            <a:r>
              <a:rPr lang="en-US" dirty="0" err="1"/>
              <a:t>구현에</a:t>
            </a:r>
            <a:r>
              <a:rPr lang="en-US" dirty="0"/>
              <a:t> </a:t>
            </a:r>
            <a:r>
              <a:rPr lang="en-US" dirty="0" err="1"/>
              <a:t>따른</a:t>
            </a:r>
            <a:r>
              <a:rPr lang="en-US" dirty="0"/>
              <a:t> </a:t>
            </a:r>
            <a:r>
              <a:rPr lang="en-US" dirty="0" err="1"/>
              <a:t>기대</a:t>
            </a:r>
            <a:r>
              <a:rPr lang="en-US" dirty="0"/>
              <a:t> </a:t>
            </a:r>
            <a:r>
              <a:rPr lang="en-US" dirty="0" err="1"/>
              <a:t>효과에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말씀드리겠습니다</a:t>
            </a:r>
            <a:r>
              <a:rPr lang="en-US" dirty="0"/>
              <a:t>.</a:t>
            </a:r>
            <a:endParaRPr lang="ko-KR" altLang="en-US"/>
          </a:p>
        </p:txBody>
      </p:sp>
      <p:sp>
        <p:nvSpPr>
          <p:cNvPr id="376" name="Google Shape;376;gea98bcb81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a98bcb810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err="1"/>
              <a:t>먼저</a:t>
            </a:r>
            <a:r>
              <a:rPr lang="en-US"/>
              <a:t>, </a:t>
            </a:r>
            <a:r>
              <a:rPr lang="en-US" err="1"/>
              <a:t>개발</a:t>
            </a:r>
            <a:r>
              <a:rPr lang="en-US"/>
              <a:t> </a:t>
            </a:r>
            <a:r>
              <a:rPr lang="en-US" err="1"/>
              <a:t>목적</a:t>
            </a:r>
            <a:r>
              <a:rPr lang="en-US"/>
              <a:t> 및 </a:t>
            </a:r>
            <a:r>
              <a:rPr lang="en-US" err="1"/>
              <a:t>필요성</a:t>
            </a:r>
            <a:r>
              <a:rPr lang="en-US"/>
              <a:t>, </a:t>
            </a:r>
            <a:r>
              <a:rPr lang="en-US" err="1"/>
              <a:t>그리고</a:t>
            </a:r>
            <a:r>
              <a:rPr lang="en-US"/>
              <a:t> </a:t>
            </a:r>
            <a:r>
              <a:rPr lang="en-US" err="1"/>
              <a:t>특징에</a:t>
            </a:r>
            <a:r>
              <a:rPr lang="en-US"/>
              <a:t> </a:t>
            </a:r>
            <a:r>
              <a:rPr lang="en-US" err="1"/>
              <a:t>대해</a:t>
            </a:r>
            <a:r>
              <a:rPr lang="en-US"/>
              <a:t> </a:t>
            </a:r>
            <a:r>
              <a:rPr lang="en-US" err="1"/>
              <a:t>말씀드리겠습니다</a:t>
            </a:r>
            <a:r>
              <a:rPr lang="en-US"/>
              <a:t>.</a:t>
            </a:r>
            <a:endParaRPr lang="ko-KR" altLang="en-US"/>
          </a:p>
        </p:txBody>
      </p:sp>
      <p:sp>
        <p:nvSpPr>
          <p:cNvPr id="116" name="Google Shape;116;gea98bcb81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872655738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b872655738_2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현재까지 저희 팀은 서울을 마스터 노드</a:t>
            </a:r>
            <a:r>
              <a:rPr lang="en-US" altLang="ko-KR" dirty="0"/>
              <a:t>, </a:t>
            </a:r>
            <a:r>
              <a:rPr lang="ko-KR" altLang="en-US" dirty="0"/>
              <a:t>서울</a:t>
            </a:r>
            <a:r>
              <a:rPr lang="en-US" altLang="ko-KR" dirty="0"/>
              <a:t>,</a:t>
            </a:r>
            <a:r>
              <a:rPr lang="ko-KR" altLang="en-US" dirty="0"/>
              <a:t>대전을 워커 노드로 설정했고</a:t>
            </a:r>
            <a:r>
              <a:rPr lang="en-US" altLang="ko-KR" dirty="0"/>
              <a:t>,</a:t>
            </a:r>
          </a:p>
          <a:p>
            <a:pPr marL="0" indent="0"/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HPC</a:t>
            </a:r>
            <a:r>
              <a:rPr lang="ko-KR" altLang="en-US" dirty="0"/>
              <a:t>에서 이벤트 감지 시 전송되는 메시지가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RabbitMQ</a:t>
            </a:r>
            <a:r>
              <a:rPr lang="ko-KR" altLang="en-US" err="1"/>
              <a:t>를</a:t>
            </a:r>
            <a:r>
              <a:rPr lang="ko-KR" altLang="en-US" dirty="0"/>
              <a:t> 매개로 트리거 되어 포드를 배포하도록 구현했습니다</a:t>
            </a:r>
            <a:r>
              <a:rPr lang="en-US" altLang="ko-KR" dirty="0"/>
              <a:t>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dirty="0"/>
              <a:t>Yolo4 </a:t>
            </a:r>
            <a:r>
              <a:rPr lang="ko-KR" altLang="en-US" dirty="0"/>
              <a:t>모델을 이용해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HPC</a:t>
            </a:r>
            <a:r>
              <a:rPr lang="ko-KR" altLang="en-US" dirty="0"/>
              <a:t>에서 교통사고 발생</a:t>
            </a:r>
            <a:r>
              <a:rPr lang="en-US" altLang="ko-KR" dirty="0"/>
              <a:t>, </a:t>
            </a:r>
            <a:r>
              <a:rPr lang="ko-KR" altLang="en-US" dirty="0"/>
              <a:t>화재 발생</a:t>
            </a:r>
            <a:r>
              <a:rPr lang="en-US" altLang="ko-KR" dirty="0"/>
              <a:t>, </a:t>
            </a:r>
            <a:r>
              <a:rPr lang="ko-KR" altLang="en-US" dirty="0"/>
              <a:t>그리고 위험 인물 접근을 감지하도록 </a:t>
            </a:r>
            <a:r>
              <a:rPr lang="ko-KR" altLang="en-US" dirty="0" err="1"/>
              <a:t>딥러닝을</a:t>
            </a:r>
            <a:r>
              <a:rPr lang="ko-KR" altLang="en-US" dirty="0"/>
              <a:t> 수행했으며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Tmap</a:t>
            </a:r>
            <a:r>
              <a:rPr lang="en-US" dirty="0"/>
              <a:t> API</a:t>
            </a:r>
            <a:r>
              <a:rPr lang="ko-KR" altLang="en-US" err="1"/>
              <a:t>를</a:t>
            </a:r>
            <a:r>
              <a:rPr lang="ko-KR" altLang="en-US" dirty="0"/>
              <a:t> 이용해 </a:t>
            </a:r>
            <a:r>
              <a:rPr lang="en-US" altLang="ko-KR" dirty="0"/>
              <a:t>DB</a:t>
            </a:r>
            <a:r>
              <a:rPr lang="ko-KR" altLang="en-US" dirty="0"/>
              <a:t>에 쌓인 사고 지점을 지도에 표시하는 애플리케이션을 개발했습니다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대한 시연 영상은 잠시 후에 보여드리겠습니다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84" name="Google Shape;384;gb872655738_2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872655738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b872655738_2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err="1"/>
              <a:t>저희</a:t>
            </a:r>
            <a:r>
              <a:rPr lang="en-US"/>
              <a:t> </a:t>
            </a:r>
            <a:r>
              <a:rPr lang="en-US" err="1"/>
              <a:t>팀에서</a:t>
            </a:r>
            <a:r>
              <a:rPr lang="en-US"/>
              <a:t> </a:t>
            </a:r>
            <a:r>
              <a:rPr lang="en-US" err="1"/>
              <a:t>구축한</a:t>
            </a:r>
            <a:r>
              <a:rPr lang="en-US"/>
              <a:t> </a:t>
            </a:r>
            <a:r>
              <a:rPr lang="en-US" err="1"/>
              <a:t>이벤트</a:t>
            </a:r>
            <a:r>
              <a:rPr lang="en-US"/>
              <a:t> </a:t>
            </a:r>
            <a:r>
              <a:rPr lang="en-US" err="1"/>
              <a:t>기반</a:t>
            </a:r>
            <a:r>
              <a:rPr lang="en-US"/>
              <a:t> </a:t>
            </a:r>
            <a:r>
              <a:rPr lang="en-US" err="1"/>
              <a:t>FaaS</a:t>
            </a:r>
            <a:r>
              <a:rPr lang="en-US"/>
              <a:t> </a:t>
            </a:r>
            <a:r>
              <a:rPr lang="en-US" err="1"/>
              <a:t>인프라는</a:t>
            </a:r>
            <a:r>
              <a:rPr lang="en-US"/>
              <a:t> </a:t>
            </a:r>
            <a:r>
              <a:rPr lang="en-US" err="1"/>
              <a:t>여러</a:t>
            </a:r>
            <a:r>
              <a:rPr lang="en-US"/>
              <a:t> </a:t>
            </a:r>
            <a:r>
              <a:rPr lang="en-US" err="1"/>
              <a:t>기대</a:t>
            </a:r>
            <a:r>
              <a:rPr lang="en-US"/>
              <a:t> </a:t>
            </a:r>
            <a:r>
              <a:rPr lang="en-US" err="1"/>
              <a:t>효과들을</a:t>
            </a:r>
            <a:r>
              <a:rPr lang="en-US"/>
              <a:t> </a:t>
            </a:r>
            <a:r>
              <a:rPr lang="en-US" err="1"/>
              <a:t>불러</a:t>
            </a:r>
            <a:r>
              <a:rPr lang="ko-KR" altLang="en-US"/>
              <a:t>옵니다</a:t>
            </a:r>
            <a:r>
              <a:rPr lang="en-US" altLang="ko-KR"/>
              <a:t>.</a:t>
            </a:r>
            <a:endParaRPr lang="en-US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err="1"/>
              <a:t>기존의</a:t>
            </a:r>
            <a:r>
              <a:rPr lang="en-US"/>
              <a:t> </a:t>
            </a:r>
            <a:r>
              <a:rPr lang="en-US" err="1"/>
              <a:t>쿠버네티스</a:t>
            </a:r>
            <a:r>
              <a:rPr lang="en-US"/>
              <a:t> </a:t>
            </a:r>
            <a:r>
              <a:rPr lang="en-US" err="1"/>
              <a:t>방식에서</a:t>
            </a:r>
            <a:r>
              <a:rPr lang="ko-KR" altLang="en-US"/>
              <a:t>는</a:t>
            </a:r>
            <a:r>
              <a:rPr lang="en-US"/>
              <a:t> </a:t>
            </a:r>
            <a:r>
              <a:rPr lang="en-US" err="1"/>
              <a:t>부하가</a:t>
            </a:r>
            <a:r>
              <a:rPr lang="en-US"/>
              <a:t> </a:t>
            </a:r>
            <a:r>
              <a:rPr lang="en-US" err="1"/>
              <a:t>많은</a:t>
            </a:r>
            <a:r>
              <a:rPr lang="en-US"/>
              <a:t> </a:t>
            </a:r>
            <a:r>
              <a:rPr lang="en-US" err="1"/>
              <a:t>작업</a:t>
            </a:r>
            <a:r>
              <a:rPr lang="ko-KR" altLang="en-US"/>
              <a:t>을</a:t>
            </a:r>
            <a:r>
              <a:rPr lang="en-US"/>
              <a:t> </a:t>
            </a:r>
            <a:r>
              <a:rPr lang="ko-KR" altLang="en-US"/>
              <a:t>필요 이상으로</a:t>
            </a:r>
            <a:r>
              <a:rPr lang="en-US"/>
              <a:t> </a:t>
            </a:r>
            <a:r>
              <a:rPr lang="en-US" err="1"/>
              <a:t>수행</a:t>
            </a:r>
            <a:r>
              <a:rPr lang="ko-KR" altLang="en-US"/>
              <a:t>하여</a:t>
            </a:r>
            <a:r>
              <a:rPr lang="en-US" altLang="ko-KR"/>
              <a:t>, </a:t>
            </a:r>
            <a:r>
              <a:rPr lang="en-US" err="1"/>
              <a:t>비용적으로</a:t>
            </a:r>
            <a:r>
              <a:rPr lang="en-US"/>
              <a:t> </a:t>
            </a:r>
            <a:r>
              <a:rPr lang="en-US" err="1"/>
              <a:t>크게</a:t>
            </a:r>
            <a:r>
              <a:rPr lang="en-US"/>
              <a:t> </a:t>
            </a:r>
            <a:r>
              <a:rPr lang="en-US" err="1"/>
              <a:t>부담이</a:t>
            </a:r>
            <a:r>
              <a:rPr lang="en-US"/>
              <a:t> </a:t>
            </a:r>
            <a:r>
              <a:rPr lang="en-US" err="1"/>
              <a:t>되었</a:t>
            </a:r>
            <a:r>
              <a:rPr lang="ko-KR" altLang="en-US"/>
              <a:t>습니다</a:t>
            </a:r>
            <a:r>
              <a:rPr lang="en-US" altLang="ko-KR"/>
              <a:t>.</a:t>
            </a:r>
            <a:endParaRPr lang="en-US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ko-KR" altLang="en-US"/>
              <a:t>이와 다르게</a:t>
            </a:r>
            <a:r>
              <a:rPr lang="en-US" altLang="ko-KR"/>
              <a:t> </a:t>
            </a:r>
            <a:r>
              <a:rPr lang="en-US"/>
              <a:t>Scale-to-</a:t>
            </a:r>
            <a:r>
              <a:rPr lang="en-US" err="1"/>
              <a:t>Zero를</a:t>
            </a:r>
            <a:r>
              <a:rPr lang="en-US"/>
              <a:t> </a:t>
            </a:r>
            <a:r>
              <a:rPr lang="en-US" err="1"/>
              <a:t>구현하여</a:t>
            </a:r>
            <a:r>
              <a:rPr lang="en-US"/>
              <a:t> </a:t>
            </a:r>
            <a:r>
              <a:rPr lang="en-US" err="1"/>
              <a:t>이벤트가</a:t>
            </a:r>
            <a:r>
              <a:rPr lang="en-US"/>
              <a:t> </a:t>
            </a:r>
            <a:r>
              <a:rPr lang="en-US" err="1"/>
              <a:t>발생했을</a:t>
            </a:r>
            <a:r>
              <a:rPr lang="en-US"/>
              <a:t> 때,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자동으로</a:t>
            </a:r>
            <a:r>
              <a:rPr lang="en-US"/>
              <a:t> </a:t>
            </a:r>
            <a:r>
              <a:rPr lang="en-US" err="1"/>
              <a:t>함수</a:t>
            </a:r>
            <a:r>
              <a:rPr lang="en-US"/>
              <a:t> </a:t>
            </a:r>
            <a:r>
              <a:rPr lang="en-US" err="1"/>
              <a:t>형태로</a:t>
            </a:r>
            <a:r>
              <a:rPr lang="en-US"/>
              <a:t> </a:t>
            </a:r>
            <a:r>
              <a:rPr lang="en-US" err="1"/>
              <a:t>서비스를</a:t>
            </a:r>
            <a:r>
              <a:rPr lang="en-US"/>
              <a:t> </a:t>
            </a:r>
            <a:r>
              <a:rPr lang="en-US" err="1"/>
              <a:t>배포하면서</a:t>
            </a:r>
            <a:r>
              <a:rPr lang="en-US"/>
              <a:t>, </a:t>
            </a:r>
            <a:r>
              <a:rPr lang="en-US" err="1"/>
              <a:t>자원의</a:t>
            </a:r>
            <a:r>
              <a:rPr lang="en-US"/>
              <a:t> </a:t>
            </a:r>
            <a:r>
              <a:rPr lang="en-US" err="1"/>
              <a:t>낭비를</a:t>
            </a:r>
            <a:r>
              <a:rPr lang="en-US"/>
              <a:t> </a:t>
            </a:r>
            <a:r>
              <a:rPr lang="en-US" err="1"/>
              <a:t>줄이고</a:t>
            </a:r>
            <a:r>
              <a:rPr lang="en-US"/>
              <a:t> </a:t>
            </a:r>
            <a:r>
              <a:rPr lang="en-US" err="1"/>
              <a:t>비용을</a:t>
            </a:r>
            <a:r>
              <a:rPr lang="en-US"/>
              <a:t> </a:t>
            </a:r>
            <a:r>
              <a:rPr lang="en-US" err="1"/>
              <a:t>절약할</a:t>
            </a:r>
            <a:r>
              <a:rPr lang="en-US"/>
              <a:t> 수 </a:t>
            </a:r>
            <a:r>
              <a:rPr lang="en-US" err="1"/>
              <a:t>있습니다</a:t>
            </a:r>
            <a:r>
              <a:rPr lang="en-US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그리고</a:t>
            </a:r>
            <a:r>
              <a:rPr lang="en-US"/>
              <a:t> </a:t>
            </a:r>
            <a:r>
              <a:rPr lang="en-US" err="1"/>
              <a:t>서비스</a:t>
            </a:r>
            <a:r>
              <a:rPr lang="en-US"/>
              <a:t> </a:t>
            </a:r>
            <a:r>
              <a:rPr lang="en-US" err="1"/>
              <a:t>이용량에</a:t>
            </a:r>
            <a:r>
              <a:rPr lang="en-US"/>
              <a:t> </a:t>
            </a:r>
            <a:r>
              <a:rPr lang="en-US" err="1"/>
              <a:t>따라</a:t>
            </a:r>
            <a:r>
              <a:rPr lang="en-US"/>
              <a:t> </a:t>
            </a:r>
            <a:r>
              <a:rPr lang="en-US" err="1"/>
              <a:t>자동으로</a:t>
            </a:r>
            <a:r>
              <a:rPr lang="en-US"/>
              <a:t> </a:t>
            </a:r>
            <a:r>
              <a:rPr lang="en-US" err="1"/>
              <a:t>pod의</a:t>
            </a:r>
            <a:r>
              <a:rPr lang="en-US"/>
              <a:t> </a:t>
            </a:r>
            <a:r>
              <a:rPr lang="en-US" err="1"/>
              <a:t>수가</a:t>
            </a:r>
            <a:r>
              <a:rPr lang="en-US"/>
              <a:t> </a:t>
            </a:r>
            <a:r>
              <a:rPr lang="en-US" err="1"/>
              <a:t>조절되면서</a:t>
            </a:r>
            <a:r>
              <a:rPr lang="en-US"/>
              <a:t>, </a:t>
            </a:r>
            <a:r>
              <a:rPr lang="en-US" err="1"/>
              <a:t>효율적으로</a:t>
            </a:r>
            <a:r>
              <a:rPr lang="en-US"/>
              <a:t> </a:t>
            </a:r>
            <a:r>
              <a:rPr lang="en-US" err="1"/>
              <a:t>서비스를</a:t>
            </a:r>
            <a:r>
              <a:rPr lang="en-US"/>
              <a:t> </a:t>
            </a:r>
            <a:r>
              <a:rPr lang="en-US" err="1"/>
              <a:t>배포할</a:t>
            </a:r>
            <a:r>
              <a:rPr lang="en-US"/>
              <a:t> 수 </a:t>
            </a:r>
            <a:r>
              <a:rPr lang="en-US" err="1"/>
              <a:t>있습니다</a:t>
            </a:r>
            <a:r>
              <a:rPr lang="en-US"/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본 </a:t>
            </a:r>
            <a:r>
              <a:rPr lang="en-US" err="1"/>
              <a:t>프로젝트에서는</a:t>
            </a:r>
            <a:r>
              <a:rPr lang="en-US"/>
              <a:t> </a:t>
            </a:r>
            <a:r>
              <a:rPr lang="en-US" err="1"/>
              <a:t>교통사고</a:t>
            </a:r>
            <a:r>
              <a:rPr lang="en-US"/>
              <a:t> </a:t>
            </a:r>
            <a:r>
              <a:rPr lang="en-US" err="1"/>
              <a:t>발생</a:t>
            </a:r>
            <a:r>
              <a:rPr lang="en-US"/>
              <a:t>, </a:t>
            </a:r>
            <a:r>
              <a:rPr lang="en-US" err="1"/>
              <a:t>화재</a:t>
            </a:r>
            <a:r>
              <a:rPr lang="en-US"/>
              <a:t> </a:t>
            </a:r>
            <a:r>
              <a:rPr lang="en-US" err="1"/>
              <a:t>발생</a:t>
            </a:r>
            <a:r>
              <a:rPr lang="en-US"/>
              <a:t>, </a:t>
            </a:r>
            <a:r>
              <a:rPr lang="ko-KR" altLang="en-US"/>
              <a:t>그리고 </a:t>
            </a:r>
            <a:r>
              <a:rPr lang="en-US" err="1"/>
              <a:t>위험</a:t>
            </a:r>
            <a:r>
              <a:rPr lang="en-US"/>
              <a:t> </a:t>
            </a:r>
            <a:r>
              <a:rPr lang="en-US" err="1"/>
              <a:t>인물</a:t>
            </a:r>
            <a:r>
              <a:rPr lang="en-US"/>
              <a:t> </a:t>
            </a:r>
            <a:r>
              <a:rPr lang="en-US" err="1"/>
              <a:t>접근에</a:t>
            </a:r>
            <a:r>
              <a:rPr lang="en-US"/>
              <a:t> </a:t>
            </a:r>
            <a:r>
              <a:rPr lang="en-US" err="1"/>
              <a:t>대한</a:t>
            </a:r>
            <a:r>
              <a:rPr lang="en-US"/>
              <a:t> </a:t>
            </a:r>
            <a:r>
              <a:rPr lang="en-US" err="1"/>
              <a:t>알림</a:t>
            </a:r>
            <a:r>
              <a:rPr lang="en-US"/>
              <a:t> </a:t>
            </a:r>
            <a:r>
              <a:rPr lang="en-US" err="1"/>
              <a:t>서비스를</a:t>
            </a:r>
            <a:r>
              <a:rPr lang="en-US"/>
              <a:t> </a:t>
            </a:r>
            <a:r>
              <a:rPr lang="en-US" err="1"/>
              <a:t>예시로</a:t>
            </a:r>
            <a:r>
              <a:rPr lang="en-US"/>
              <a:t> </a:t>
            </a:r>
            <a:r>
              <a:rPr lang="en-US" err="1"/>
              <a:t>구현</a:t>
            </a:r>
            <a:r>
              <a:rPr lang="ko-KR" altLang="en-US"/>
              <a:t>했는데요</a:t>
            </a:r>
            <a:r>
              <a:rPr lang="en-US" altLang="ko-KR"/>
              <a:t>.</a:t>
            </a:r>
            <a:endParaRPr lang="en-US"/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ko-KR" altLang="en-US"/>
              <a:t>이 외에도 </a:t>
            </a:r>
            <a:r>
              <a:rPr lang="en-US" err="1"/>
              <a:t>개발자가</a:t>
            </a:r>
            <a:r>
              <a:rPr lang="en-US"/>
              <a:t> </a:t>
            </a:r>
            <a:r>
              <a:rPr lang="en-US" err="1"/>
              <a:t>직접</a:t>
            </a:r>
            <a:r>
              <a:rPr lang="en-US"/>
              <a:t> </a:t>
            </a:r>
            <a:r>
              <a:rPr lang="en-US" err="1"/>
              <a:t>인프라를</a:t>
            </a:r>
            <a:r>
              <a:rPr lang="en-US"/>
              <a:t> </a:t>
            </a:r>
            <a:r>
              <a:rPr lang="en-US" err="1"/>
              <a:t>관리하지</a:t>
            </a:r>
            <a:r>
              <a:rPr lang="en-US"/>
              <a:t> </a:t>
            </a:r>
            <a:r>
              <a:rPr lang="en-US" err="1"/>
              <a:t>않기</a:t>
            </a:r>
            <a:r>
              <a:rPr lang="en-US"/>
              <a:t> </a:t>
            </a:r>
            <a:r>
              <a:rPr lang="en-US" err="1"/>
              <a:t>때문에</a:t>
            </a:r>
            <a:r>
              <a:rPr lang="en-US"/>
              <a:t> </a:t>
            </a:r>
            <a:r>
              <a:rPr lang="en-US" err="1"/>
              <a:t>여러</a:t>
            </a:r>
            <a:r>
              <a:rPr lang="en-US"/>
              <a:t> </a:t>
            </a:r>
            <a:r>
              <a:rPr lang="en-US" err="1"/>
              <a:t>기능들을</a:t>
            </a:r>
            <a:r>
              <a:rPr lang="en-US"/>
              <a:t> </a:t>
            </a:r>
            <a:r>
              <a:rPr lang="en-US" err="1"/>
              <a:t>빠르게</a:t>
            </a:r>
            <a:r>
              <a:rPr lang="en-US"/>
              <a:t> </a:t>
            </a:r>
            <a:r>
              <a:rPr lang="en-US" err="1"/>
              <a:t>개발하여</a:t>
            </a:r>
            <a:r>
              <a:rPr lang="en-US"/>
              <a:t> </a:t>
            </a:r>
            <a:r>
              <a:rPr lang="en-US" err="1"/>
              <a:t>확장할</a:t>
            </a:r>
            <a:r>
              <a:rPr lang="en-US"/>
              <a:t> 수 </a:t>
            </a:r>
            <a:r>
              <a:rPr lang="ko-KR" altLang="en-US"/>
              <a:t>있어, 빠른</a:t>
            </a:r>
            <a:r>
              <a:rPr lang="en-US"/>
              <a:t> </a:t>
            </a:r>
            <a:r>
              <a:rPr lang="en-US" err="1"/>
              <a:t>성장을</a:t>
            </a:r>
            <a:r>
              <a:rPr lang="en-US"/>
              <a:t> </a:t>
            </a:r>
            <a:r>
              <a:rPr lang="en-US" err="1"/>
              <a:t>기대할</a:t>
            </a:r>
            <a:r>
              <a:rPr lang="en-US"/>
              <a:t> 수 </a:t>
            </a:r>
            <a:r>
              <a:rPr lang="en-US" err="1"/>
              <a:t>있습니다</a:t>
            </a:r>
            <a:r>
              <a:rPr lang="en-US"/>
              <a:t>.</a:t>
            </a:r>
            <a:endParaRPr/>
          </a:p>
        </p:txBody>
      </p:sp>
      <p:sp>
        <p:nvSpPr>
          <p:cNvPr id="393" name="Google Shape;393;gb872655738_2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이상으로</a:t>
            </a:r>
            <a:r>
              <a:rPr lang="en-US" dirty="0"/>
              <a:t> </a:t>
            </a:r>
            <a:r>
              <a:rPr lang="en-US" dirty="0" err="1"/>
              <a:t>발표를</a:t>
            </a:r>
            <a:r>
              <a:rPr lang="en-US" dirty="0"/>
              <a:t> </a:t>
            </a:r>
            <a:r>
              <a:rPr lang="en-US" dirty="0" err="1"/>
              <a:t>마치겠습니다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감사합니다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411" name="Google Shape;4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err="1"/>
              <a:t>개발과</a:t>
            </a:r>
            <a:r>
              <a:rPr lang="en-US" sz="1200"/>
              <a:t> </a:t>
            </a:r>
            <a:r>
              <a:rPr lang="en-US" sz="1200" err="1"/>
              <a:t>배포가</a:t>
            </a:r>
            <a:r>
              <a:rPr lang="en-US" sz="1200"/>
              <a:t> </a:t>
            </a:r>
            <a:r>
              <a:rPr lang="en-US" sz="1200" err="1"/>
              <a:t>동시에</a:t>
            </a:r>
            <a:r>
              <a:rPr lang="en-US" sz="1200"/>
              <a:t> </a:t>
            </a:r>
            <a:r>
              <a:rPr lang="en-US" sz="1200" err="1"/>
              <a:t>이루어지는</a:t>
            </a:r>
            <a:r>
              <a:rPr lang="en-US" sz="1200"/>
              <a:t> 현 </a:t>
            </a:r>
            <a:r>
              <a:rPr lang="en-US" sz="1200" err="1"/>
              <a:t>시대에서</a:t>
            </a:r>
            <a:r>
              <a:rPr lang="en-US" sz="1200"/>
              <a:t> </a:t>
            </a:r>
            <a:r>
              <a:rPr lang="en-US" sz="1200" err="1"/>
              <a:t>개발의</a:t>
            </a:r>
            <a:r>
              <a:rPr lang="en-US" sz="1200"/>
              <a:t> </a:t>
            </a:r>
            <a:r>
              <a:rPr lang="en-US" sz="1200" err="1"/>
              <a:t>속도는</a:t>
            </a:r>
            <a:r>
              <a:rPr lang="en-US" sz="1200"/>
              <a:t> </a:t>
            </a:r>
            <a:r>
              <a:rPr lang="en-US" sz="1200" err="1"/>
              <a:t>아주</a:t>
            </a:r>
            <a:r>
              <a:rPr lang="en-US" sz="1200"/>
              <a:t> 큰 </a:t>
            </a:r>
            <a:r>
              <a:rPr lang="en-US" sz="1200" err="1"/>
              <a:t>경쟁력이</a:t>
            </a:r>
            <a:r>
              <a:rPr lang="en-US" sz="1200"/>
              <a:t> </a:t>
            </a:r>
            <a:r>
              <a:rPr lang="en-US" sz="1200" err="1"/>
              <a:t>되었습니다</a:t>
            </a:r>
            <a:r>
              <a:rPr lang="en-US" sz="1200"/>
              <a:t>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err="1"/>
              <a:t>이런</a:t>
            </a:r>
            <a:r>
              <a:rPr lang="en-US" sz="1200"/>
              <a:t> </a:t>
            </a:r>
            <a:r>
              <a:rPr lang="en-US" sz="1200" err="1"/>
              <a:t>상황에서</a:t>
            </a:r>
            <a:r>
              <a:rPr lang="en-US" sz="1200"/>
              <a:t> </a:t>
            </a:r>
            <a:r>
              <a:rPr lang="en-US" sz="1200" err="1"/>
              <a:t>서버리스</a:t>
            </a:r>
            <a:r>
              <a:rPr lang="en-US" sz="1200"/>
              <a:t> </a:t>
            </a:r>
            <a:r>
              <a:rPr lang="en-US" sz="1200" err="1"/>
              <a:t>구조는</a:t>
            </a:r>
            <a:r>
              <a:rPr lang="en-US" sz="1200"/>
              <a:t> </a:t>
            </a:r>
            <a:r>
              <a:rPr lang="en-US" sz="1200" err="1"/>
              <a:t>개발자들에게</a:t>
            </a:r>
            <a:r>
              <a:rPr lang="en-US" sz="1200"/>
              <a:t> </a:t>
            </a:r>
            <a:r>
              <a:rPr lang="en-US" sz="1200" err="1"/>
              <a:t>서버</a:t>
            </a:r>
            <a:r>
              <a:rPr lang="en-US" sz="1200"/>
              <a:t> </a:t>
            </a:r>
            <a:r>
              <a:rPr lang="en-US" sz="1200" err="1"/>
              <a:t>구축과</a:t>
            </a:r>
            <a:r>
              <a:rPr lang="en-US" sz="1200"/>
              <a:t> </a:t>
            </a:r>
            <a:r>
              <a:rPr lang="en-US" sz="1200" err="1"/>
              <a:t>관리의</a:t>
            </a:r>
            <a:r>
              <a:rPr lang="en-US" sz="1200"/>
              <a:t> </a:t>
            </a:r>
            <a:r>
              <a:rPr lang="en-US" sz="1200" err="1"/>
              <a:t>부담을</a:t>
            </a:r>
            <a:r>
              <a:rPr lang="en-US" sz="1200"/>
              <a:t> </a:t>
            </a:r>
            <a:r>
              <a:rPr lang="en-US" sz="1200" err="1"/>
              <a:t>줄여줄</a:t>
            </a:r>
            <a:r>
              <a:rPr lang="en-US" sz="1200"/>
              <a:t> 수 </a:t>
            </a:r>
            <a:r>
              <a:rPr lang="en-US" sz="1200" err="1"/>
              <a:t>있어</a:t>
            </a:r>
            <a:r>
              <a:rPr lang="en-US" sz="1200"/>
              <a:t> </a:t>
            </a:r>
            <a:r>
              <a:rPr lang="en-US" sz="1200" err="1"/>
              <a:t>유용</a:t>
            </a:r>
            <a:r>
              <a:rPr lang="ko-KR" altLang="en-US" sz="1200"/>
              <a:t>합니다</a:t>
            </a:r>
            <a:r>
              <a:rPr lang="en-US" altLang="ko-KR" sz="1200"/>
              <a:t>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/>
          </a:p>
          <a:p>
            <a:pPr marL="0" indent="0"/>
            <a:r>
              <a:rPr lang="ko-KR" altLang="en-US"/>
              <a:t>기존</a:t>
            </a:r>
            <a:r>
              <a:rPr lang="ko-KR" altLang="en-US" sz="1200"/>
              <a:t> 서버와의 차이점을 말씀드리면</a:t>
            </a:r>
            <a:r>
              <a:rPr lang="en-US" altLang="ko-KR" sz="1200"/>
              <a:t>,</a:t>
            </a:r>
            <a:endParaRPr lang="ko-KR" altLang="en-US" sz="1200"/>
          </a:p>
          <a:p>
            <a:pPr marL="0" indent="0"/>
            <a:r>
              <a:rPr lang="ko-KR" altLang="en-US" sz="1200"/>
              <a:t>오른쪽 그림처럼 기존의 전통적인 서버는 필요한 리소스 만큼</a:t>
            </a:r>
            <a:r>
              <a:rPr lang="en-US" altLang="ko-KR" sz="1200"/>
              <a:t>, </a:t>
            </a:r>
            <a:r>
              <a:rPr lang="ko-KR" altLang="en-US" sz="1200"/>
              <a:t>서버를 빌려 애플리케이션을 </a:t>
            </a:r>
            <a:r>
              <a:rPr lang="ko-KR" altLang="en-US"/>
              <a:t>배포하는</a:t>
            </a:r>
            <a:r>
              <a:rPr lang="ko-KR" altLang="en-US" sz="1200"/>
              <a:t> 형태였다면</a:t>
            </a:r>
            <a:r>
              <a:rPr lang="en-US" altLang="ko-KR" sz="1200"/>
              <a:t>,</a:t>
            </a:r>
            <a:endParaRPr lang="ko-KR" altLang="en-US" sz="1200"/>
          </a:p>
          <a:p>
            <a:pPr marL="0" indent="0"/>
            <a:r>
              <a:rPr lang="ko-KR" altLang="en-US" sz="1200"/>
              <a:t>왼쪽 그림처럼 </a:t>
            </a:r>
            <a:r>
              <a:rPr lang="en-US" altLang="ko-KR" sz="1200" err="1"/>
              <a:t>FaaS</a:t>
            </a:r>
            <a:r>
              <a:rPr lang="ko-KR" altLang="en-US" sz="1200"/>
              <a:t> 서버리스 모델은 프로젝트를 여러 개의 </a:t>
            </a:r>
            <a:r>
              <a:rPr lang="ko-KR" altLang="en-US"/>
              <a:t>함수로 올리고</a:t>
            </a:r>
            <a:r>
              <a:rPr lang="ko-KR" altLang="en-US" sz="1200"/>
              <a:t> 함수를 필요할 때만 호출하는 형태입니다</a:t>
            </a:r>
            <a:r>
              <a:rPr lang="en-US" altLang="ko-KR" sz="120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/>
              <a:t>이 구조는 특정 이벤트가 발생했을 때만 함수가 실행되고</a:t>
            </a:r>
            <a:r>
              <a:rPr lang="en-US" altLang="ko-KR" sz="1200"/>
              <a:t>, </a:t>
            </a:r>
            <a:r>
              <a:rPr lang="ko-KR" altLang="en-US" sz="1200"/>
              <a:t>실행된 횟수만큼의 비용만을 지불하기 때문에 합리적인데요</a:t>
            </a:r>
            <a:r>
              <a:rPr lang="en-US" altLang="ko-KR" sz="1200"/>
              <a:t>.</a:t>
            </a:r>
            <a:endParaRPr lang="ko-KR" altLang="en-US" sz="1200"/>
          </a:p>
          <a:p>
            <a:pPr marL="0" indent="0"/>
            <a:endParaRPr lang="en-US" altLang="ko-KR"/>
          </a:p>
          <a:p>
            <a:pPr marL="0" indent="0"/>
            <a:r>
              <a:rPr lang="ko-KR" altLang="en-US"/>
              <a:t>저희</a:t>
            </a:r>
            <a:r>
              <a:rPr lang="en-US" altLang="ko-KR"/>
              <a:t> </a:t>
            </a:r>
            <a:r>
              <a:rPr lang="ko-KR" altLang="en-US"/>
              <a:t>팀은</a:t>
            </a:r>
            <a:r>
              <a:rPr lang="en-US" altLang="ko-KR"/>
              <a:t> </a:t>
            </a:r>
            <a:r>
              <a:rPr lang="ko-KR" altLang="en-US"/>
              <a:t>왼쪽</a:t>
            </a:r>
            <a:r>
              <a:rPr lang="en-US" altLang="ko-KR"/>
              <a:t> </a:t>
            </a:r>
            <a:r>
              <a:rPr lang="ko-KR" altLang="en-US"/>
              <a:t>그림과</a:t>
            </a:r>
            <a:r>
              <a:rPr lang="en-US" altLang="ko-KR"/>
              <a:t> </a:t>
            </a:r>
            <a:r>
              <a:rPr lang="ko-KR" altLang="en-US"/>
              <a:t>같이,</a:t>
            </a:r>
            <a:r>
              <a:rPr lang="en-US" altLang="ko-KR"/>
              <a:t> </a:t>
            </a:r>
            <a:r>
              <a:rPr lang="ko-KR" altLang="en-US"/>
              <a:t>백단에서</a:t>
            </a:r>
            <a:r>
              <a:rPr lang="en-US" altLang="ko-KR"/>
              <a:t> </a:t>
            </a:r>
            <a:r>
              <a:rPr lang="ko-KR" altLang="en-US"/>
              <a:t>서비스가</a:t>
            </a:r>
            <a:r>
              <a:rPr lang="en-US" altLang="ko-KR"/>
              <a:t> </a:t>
            </a:r>
            <a:r>
              <a:rPr lang="ko-KR" altLang="en-US"/>
              <a:t>항상</a:t>
            </a:r>
            <a:r>
              <a:rPr lang="en-US" altLang="ko-KR"/>
              <a:t> </a:t>
            </a:r>
            <a:r>
              <a:rPr lang="ko-KR" altLang="en-US"/>
              <a:t>돌아가지</a:t>
            </a:r>
            <a:r>
              <a:rPr lang="en-US" altLang="ko-KR"/>
              <a:t> </a:t>
            </a:r>
            <a:r>
              <a:rPr lang="ko-KR" altLang="en-US"/>
              <a:t>않아도,</a:t>
            </a:r>
            <a:r>
              <a:rPr lang="en-US" altLang="ko-KR"/>
              <a:t> </a:t>
            </a:r>
            <a:r>
              <a:rPr lang="ko-KR" altLang="en-US"/>
              <a:t>사용자가</a:t>
            </a:r>
            <a:r>
              <a:rPr lang="en-US" altLang="ko-KR"/>
              <a:t> </a:t>
            </a:r>
            <a:r>
              <a:rPr lang="ko-KR" altLang="en-US"/>
              <a:t>원할</a:t>
            </a:r>
            <a:r>
              <a:rPr lang="en-US" altLang="ko-KR"/>
              <a:t> </a:t>
            </a:r>
            <a:r>
              <a:rPr lang="ko-KR" altLang="en-US"/>
              <a:t>때</a:t>
            </a:r>
            <a:r>
              <a:rPr lang="en-US" altLang="ko-KR"/>
              <a:t> </a:t>
            </a:r>
            <a:r>
              <a:rPr lang="ko-KR" altLang="en-US"/>
              <a:t>호출하여 서비스를</a:t>
            </a:r>
            <a:r>
              <a:rPr lang="en-US" altLang="ko-KR"/>
              <a:t> </a:t>
            </a:r>
            <a:r>
              <a:rPr lang="ko-KR" altLang="en-US"/>
              <a:t>제공할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있도록</a:t>
            </a:r>
            <a:r>
              <a:rPr lang="en-US" altLang="ko-KR"/>
              <a:t> </a:t>
            </a:r>
            <a:r>
              <a:rPr lang="ko-KR" altLang="en-US"/>
              <a:t>하는, </a:t>
            </a:r>
            <a:r>
              <a:rPr lang="en-US" err="1"/>
              <a:t>FaaS</a:t>
            </a:r>
            <a:r>
              <a:rPr lang="en-US" altLang="ko-KR"/>
              <a:t> </a:t>
            </a:r>
            <a:r>
              <a:rPr lang="ko-KR" altLang="en-US"/>
              <a:t>서버리스</a:t>
            </a:r>
            <a:r>
              <a:rPr lang="en-US" altLang="ko-KR"/>
              <a:t> </a:t>
            </a:r>
            <a:r>
              <a:rPr lang="ko-KR" altLang="en-US"/>
              <a:t>인프라</a:t>
            </a:r>
            <a:r>
              <a:rPr lang="en-US" altLang="ko-KR"/>
              <a:t> </a:t>
            </a:r>
            <a:r>
              <a:rPr lang="ko-KR" altLang="en-US"/>
              <a:t>개발을</a:t>
            </a:r>
            <a:r>
              <a:rPr lang="en-US" altLang="ko-KR"/>
              <a:t> </a:t>
            </a:r>
            <a:r>
              <a:rPr lang="ko-KR" altLang="en-US"/>
              <a:t>목표로</a:t>
            </a:r>
            <a:r>
              <a:rPr lang="en-US" altLang="ko-KR"/>
              <a:t> </a:t>
            </a:r>
            <a:r>
              <a:rPr lang="ko-KR" altLang="en-US"/>
              <a:t>삼았습니다</a:t>
            </a:r>
            <a:r>
              <a:rPr lang="en-US"/>
              <a:t>.</a:t>
            </a:r>
          </a:p>
        </p:txBody>
      </p:sp>
      <p:sp>
        <p:nvSpPr>
          <p:cNvPr id="124" name="Google Shape;12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altLang="ko-KR" err="1">
                <a:solidFill>
                  <a:srgbClr val="FF0000"/>
                </a:solidFill>
              </a:rPr>
              <a:t>FaaS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서버리스 구조는 발생 빈도가 일정하지 않은 상황에 대한 서비스를 제공하기에 적합합니다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pPr marL="0" indent="0"/>
            <a:r>
              <a:rPr lang="ko-KR" altLang="en-US">
                <a:solidFill>
                  <a:srgbClr val="FF0000"/>
                </a:solidFill>
              </a:rPr>
              <a:t>또한 다양한 함수를 사전에 정의해 놓으면, 해당 서비스가 나의 서버에서 돌아가고 있지 않아도, 함수를 호출하여 쉽게 사용할 수 있다는 장점이 있습니다.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/>
            <a:endParaRPr lang="ko-KR" altLang="en-US">
              <a:solidFill>
                <a:srgbClr val="FF0000"/>
              </a:solidFill>
            </a:endParaRPr>
          </a:p>
          <a:p>
            <a:pPr marL="0" indent="0"/>
            <a:r>
              <a:rPr lang="ko-KR" altLang="en-US">
                <a:solidFill>
                  <a:srgbClr val="FF0000"/>
                </a:solidFill>
              </a:rPr>
              <a:t>저희 팀은 다양한 상황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다양한 이벤트 및 사용자 요청에 따라 각 </a:t>
            </a:r>
            <a:r>
              <a:rPr lang="en-US" altLang="ko-KR">
                <a:solidFill>
                  <a:srgbClr val="FF0000"/>
                </a:solidFill>
              </a:rPr>
              <a:t>function</a:t>
            </a:r>
            <a:r>
              <a:rPr lang="ko-KR" altLang="en-US">
                <a:solidFill>
                  <a:srgbClr val="FF0000"/>
                </a:solidFill>
              </a:rPr>
              <a:t>들이 작동하는 것을 보여주기 위해 ‘안전한 스마트 </a:t>
            </a:r>
            <a:r>
              <a:rPr lang="ko-KR" altLang="en-US" err="1">
                <a:solidFill>
                  <a:srgbClr val="FF0000"/>
                </a:solidFill>
              </a:rPr>
              <a:t>시티’를</a:t>
            </a:r>
            <a:r>
              <a:rPr lang="ko-KR" altLang="en-US">
                <a:solidFill>
                  <a:srgbClr val="FF0000"/>
                </a:solidFill>
              </a:rPr>
              <a:t> 주제로 세 가지 서비스를 기획하였습니다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pPr marL="0" indent="0"/>
            <a:endParaRPr lang="en-US"/>
          </a:p>
          <a:p>
            <a:pPr marL="0" indent="0"/>
            <a:r>
              <a:rPr lang="ko-KR" altLang="en-US">
                <a:solidFill>
                  <a:srgbClr val="FF0000"/>
                </a:solidFill>
              </a:rPr>
              <a:t>사고 발생 상황을 크게 세 분류로 나누어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교통사고 발생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화재 발생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그리고 위험인물 접근으로 분류하고</a:t>
            </a:r>
            <a:r>
              <a:rPr lang="en-US" altLang="ko-KR">
                <a:solidFill>
                  <a:srgbClr val="FF0000"/>
                </a:solidFill>
              </a:rPr>
              <a:t>,</a:t>
            </a:r>
          </a:p>
          <a:p>
            <a:pPr marL="0" indent="0"/>
            <a:r>
              <a:rPr lang="ko-KR" altLang="en-US">
                <a:solidFill>
                  <a:srgbClr val="FF0000"/>
                </a:solidFill>
              </a:rPr>
              <a:t>이를 딥러닝 모델을 통해 실시간으로 감지하여 사람들에게 알림으로써</a:t>
            </a:r>
            <a:r>
              <a:rPr lang="en-US" altLang="ko-KR">
                <a:solidFill>
                  <a:srgbClr val="FF0000"/>
                </a:solidFill>
              </a:rPr>
              <a:t>,</a:t>
            </a:r>
          </a:p>
          <a:p>
            <a:pPr marL="0" indent="0"/>
            <a:r>
              <a:rPr lang="en-US" altLang="ko-KR">
                <a:solidFill>
                  <a:srgbClr val="FF0000"/>
                </a:solidFill>
              </a:rPr>
              <a:t>2</a:t>
            </a:r>
            <a:r>
              <a:rPr lang="ko-KR" altLang="en-US">
                <a:solidFill>
                  <a:srgbClr val="FF0000"/>
                </a:solidFill>
              </a:rPr>
              <a:t>차 피해를 예방하는 스마트 시티 인프라를 구축하고자 합니다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4" name="Google Shape;16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456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8c65b2a1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e8c65b2a1e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본 </a:t>
            </a:r>
            <a:r>
              <a:rPr lang="en-US" dirty="0" err="1"/>
              <a:t>프로젝트만의</a:t>
            </a:r>
            <a:r>
              <a:rPr lang="en-US" dirty="0"/>
              <a:t> </a:t>
            </a:r>
            <a:r>
              <a:rPr lang="en-US" dirty="0" err="1"/>
              <a:t>특징은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/>
              <a:t>세 </a:t>
            </a:r>
            <a:r>
              <a:rPr lang="en-US" err="1"/>
              <a:t>가지</a:t>
            </a:r>
            <a:r>
              <a:rPr lang="ko-KR" altLang="en-US"/>
              <a:t>로 나눌 수 있습니다</a:t>
            </a:r>
            <a:r>
              <a:rPr lang="en-US" altLang="ko-KR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첫 </a:t>
            </a:r>
            <a:r>
              <a:rPr lang="en-US" dirty="0" err="1"/>
              <a:t>번째</a:t>
            </a:r>
            <a:r>
              <a:rPr lang="en-US" dirty="0"/>
              <a:t> </a:t>
            </a:r>
            <a:r>
              <a:rPr lang="en-US" dirty="0" err="1"/>
              <a:t>특징은</a:t>
            </a:r>
            <a:r>
              <a:rPr lang="en-US" dirty="0"/>
              <a:t> Scale to Zero </a:t>
            </a:r>
            <a:r>
              <a:rPr lang="en-US" dirty="0" err="1"/>
              <a:t>구현을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효율적으로</a:t>
            </a:r>
            <a:r>
              <a:rPr lang="en-US" dirty="0"/>
              <a:t> </a:t>
            </a:r>
            <a:r>
              <a:rPr lang="en-US" dirty="0" err="1"/>
              <a:t>자원을</a:t>
            </a:r>
            <a:r>
              <a:rPr lang="en-US" dirty="0"/>
              <a:t> </a:t>
            </a:r>
            <a:r>
              <a:rPr lang="en-US" dirty="0" err="1"/>
              <a:t>사용할</a:t>
            </a:r>
            <a:r>
              <a:rPr lang="en-US" dirty="0"/>
              <a:t> 수 </a:t>
            </a:r>
            <a:r>
              <a:rPr lang="en-US" err="1"/>
              <a:t>있다는</a:t>
            </a:r>
            <a:r>
              <a:rPr lang="en-US"/>
              <a:t> </a:t>
            </a:r>
            <a:r>
              <a:rPr lang="ko-KR" altLang="en-US"/>
              <a:t>점</a:t>
            </a:r>
            <a:r>
              <a:rPr lang="en-US" err="1"/>
              <a:t>입니다</a:t>
            </a:r>
            <a:r>
              <a:rPr lang="en-US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chemeClr val="dk1"/>
              </a:solidFill>
              <a:effectLst/>
              <a:latin typeface="Malgun Gothic"/>
            </a:endParaRPr>
          </a:p>
          <a:p>
            <a:pPr marL="0" indent="0"/>
            <a:r>
              <a:rPr lang="en-US" altLang="ko-KR" b="0" i="0">
                <a:solidFill>
                  <a:schemeClr val="tx1"/>
                </a:solidFill>
                <a:effectLst/>
                <a:latin typeface="Inria Sans"/>
              </a:rPr>
              <a:t>Kubernetes Event-driven Autoscaling</a:t>
            </a:r>
            <a:r>
              <a:rPr lang="ko-KR" altLang="en-US" b="0" i="0">
                <a:solidFill>
                  <a:schemeClr val="tx1"/>
                </a:solidFill>
                <a:effectLst/>
                <a:latin typeface="Inria Sans"/>
              </a:rPr>
              <a:t>인 </a:t>
            </a:r>
            <a:r>
              <a:rPr lang="en-US" err="1"/>
              <a:t>KEDA를</a:t>
            </a:r>
            <a:r>
              <a:rPr lang="en-US"/>
              <a:t> 이용</a:t>
            </a:r>
            <a:r>
              <a:rPr lang="ko-KR" altLang="en-US"/>
              <a:t>하여,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이벤트가</a:t>
            </a:r>
            <a:r>
              <a:rPr lang="en-US"/>
              <a:t> </a:t>
            </a:r>
            <a:r>
              <a:rPr lang="en-US" dirty="0" err="1"/>
              <a:t>발생하지</a:t>
            </a:r>
            <a:r>
              <a:rPr lang="en-US" dirty="0"/>
              <a:t> </a:t>
            </a:r>
            <a:r>
              <a:rPr lang="en-US" dirty="0" err="1"/>
              <a:t>않았을</a:t>
            </a:r>
            <a:r>
              <a:rPr lang="en-US" dirty="0"/>
              <a:t> </a:t>
            </a:r>
            <a:r>
              <a:rPr lang="en-US" dirty="0" err="1"/>
              <a:t>때는</a:t>
            </a:r>
            <a:r>
              <a:rPr lang="en-US" dirty="0"/>
              <a:t> </a:t>
            </a:r>
            <a:r>
              <a:rPr lang="en-US" dirty="0" err="1"/>
              <a:t>서비스를</a:t>
            </a:r>
            <a:r>
              <a:rPr lang="en-US" dirty="0"/>
              <a:t> </a:t>
            </a:r>
            <a:r>
              <a:rPr lang="en-US" dirty="0" err="1"/>
              <a:t>제공하는</a:t>
            </a:r>
            <a:r>
              <a:rPr lang="en-US" dirty="0"/>
              <a:t> </a:t>
            </a:r>
            <a:r>
              <a:rPr lang="en-US" dirty="0" err="1"/>
              <a:t>pod가</a:t>
            </a:r>
            <a:r>
              <a:rPr lang="en-US" dirty="0"/>
              <a:t> </a:t>
            </a:r>
            <a:r>
              <a:rPr lang="en-US" err="1"/>
              <a:t>존재하지</a:t>
            </a:r>
            <a:r>
              <a:rPr lang="en-US"/>
              <a:t> </a:t>
            </a:r>
            <a:r>
              <a:rPr lang="ko-KR" altLang="en-US" err="1"/>
              <a:t>않다가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이벤트가</a:t>
            </a:r>
            <a:r>
              <a:rPr lang="en-US" dirty="0"/>
              <a:t> </a:t>
            </a:r>
            <a:r>
              <a:rPr lang="en-US" dirty="0" err="1"/>
              <a:t>발생하면</a:t>
            </a:r>
            <a:r>
              <a:rPr lang="en-US" dirty="0"/>
              <a:t> </a:t>
            </a:r>
            <a:r>
              <a:rPr lang="en-US" dirty="0" err="1"/>
              <a:t>pod</a:t>
            </a:r>
            <a:r>
              <a:rPr lang="en-US" err="1"/>
              <a:t>가</a:t>
            </a:r>
            <a:r>
              <a:rPr lang="en-US"/>
              <a:t> </a:t>
            </a:r>
            <a:r>
              <a:rPr lang="ko-KR" altLang="en-US"/>
              <a:t>배포</a:t>
            </a:r>
            <a:r>
              <a:rPr lang="en-US" err="1"/>
              <a:t>되고</a:t>
            </a:r>
            <a:r>
              <a:rPr lang="en-US"/>
              <a:t>, </a:t>
            </a:r>
            <a:r>
              <a:rPr lang="ko-KR" altLang="en-US"/>
              <a:t>배포된 서비스가 수행을 모두 마쳤을 때 다시 </a:t>
            </a:r>
            <a:r>
              <a:rPr lang="en-US"/>
              <a:t>pod</a:t>
            </a:r>
            <a:r>
              <a:rPr lang="ko-KR" altLang="en-US"/>
              <a:t>가 소멸되면서 </a:t>
            </a:r>
            <a:r>
              <a:rPr lang="en-US" altLang="ko-KR"/>
              <a:t>Scale-to-Zero</a:t>
            </a:r>
            <a:r>
              <a:rPr lang="ko-KR" altLang="en-US"/>
              <a:t>가 구현됩니다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이러한 구조는 하나의 </a:t>
            </a:r>
            <a:r>
              <a:rPr lang="en-US" altLang="ko-KR"/>
              <a:t>pod</a:t>
            </a:r>
            <a:r>
              <a:rPr lang="ko-KR" altLang="en-US"/>
              <a:t>가 항상 </a:t>
            </a:r>
            <a:r>
              <a:rPr lang="ko-KR" altLang="en-US" err="1"/>
              <a:t>돌아가야했던</a:t>
            </a:r>
            <a:r>
              <a:rPr lang="ko-KR" altLang="en-US"/>
              <a:t> 기존과는 다르게</a:t>
            </a:r>
            <a:r>
              <a:rPr lang="en-US" altLang="ko-KR"/>
              <a:t>,</a:t>
            </a:r>
            <a:r>
              <a:rPr lang="ko-KR" altLang="en-US"/>
              <a:t> 자원을 효율적으로 사용할 수 있게 해줍니다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83" name="Google Shape;183;ge8c65b2a1e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a115b04d8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ea115b04d8_1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/>
              <a:t>두 </a:t>
            </a:r>
            <a:r>
              <a:rPr lang="en-US" dirty="0" err="1"/>
              <a:t>번째</a:t>
            </a:r>
            <a:r>
              <a:rPr lang="en-US" dirty="0"/>
              <a:t> </a:t>
            </a:r>
            <a:r>
              <a:rPr lang="en-US" dirty="0" err="1"/>
              <a:t>특징은</a:t>
            </a:r>
            <a:r>
              <a:rPr lang="en-US" dirty="0"/>
              <a:t> Event </a:t>
            </a:r>
            <a:r>
              <a:rPr lang="en-US" dirty="0" err="1"/>
              <a:t>기반의</a:t>
            </a:r>
            <a:r>
              <a:rPr lang="en-US" dirty="0"/>
              <a:t> </a:t>
            </a:r>
            <a:r>
              <a:rPr lang="en-US" dirty="0" err="1"/>
              <a:t>FaaS</a:t>
            </a:r>
            <a:r>
              <a:rPr lang="en-US" dirty="0"/>
              <a:t> </a:t>
            </a:r>
            <a:r>
              <a:rPr lang="en-US" dirty="0" err="1"/>
              <a:t>구조를</a:t>
            </a:r>
            <a:r>
              <a:rPr lang="en-US" dirty="0"/>
              <a:t> </a:t>
            </a:r>
            <a:r>
              <a:rPr lang="en-US" err="1"/>
              <a:t>이용해</a:t>
            </a:r>
            <a:r>
              <a:rPr lang="en-US"/>
              <a:t> </a:t>
            </a:r>
            <a:r>
              <a:rPr lang="ko-KR" altLang="en-US"/>
              <a:t>함수의 손쉬운 호출 및 확장이 가능하다는 것입니다</a:t>
            </a:r>
            <a:r>
              <a:rPr lang="en-US" altLang="ko-KR"/>
              <a:t>.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en-US" altLang="ko-KR"/>
              <a:t>Function-as-a-Services</a:t>
            </a:r>
            <a:r>
              <a:rPr lang="ko-KR" altLang="en-US"/>
              <a:t>의 이점 중 하나는 다양한 함수를 사전에 정의하면 </a:t>
            </a:r>
            <a:endParaRPr lang="en-US" altLang="ko-K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/>
              <a:t>사용자가 서버를 빌리지 않고도 그 함수만을 쉽게 호출하여 쓸 수 있다는 점입니다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/>
              <a:t>다양한 상황</a:t>
            </a:r>
            <a:r>
              <a:rPr lang="en-US" altLang="ko-KR"/>
              <a:t>, </a:t>
            </a:r>
            <a:r>
              <a:rPr lang="ko-KR" altLang="en-US"/>
              <a:t>다양한 이벤트</a:t>
            </a:r>
            <a:r>
              <a:rPr lang="en-US" altLang="ko-KR"/>
              <a:t> </a:t>
            </a:r>
            <a:r>
              <a:rPr lang="ko-KR" altLang="en-US"/>
              <a:t>및 사용자 요청에 따라 각 </a:t>
            </a:r>
            <a:r>
              <a:rPr lang="en-US" altLang="ko-KR"/>
              <a:t>function</a:t>
            </a:r>
            <a:r>
              <a:rPr lang="ko-KR" altLang="en-US"/>
              <a:t>들이 호출되어지며</a:t>
            </a:r>
            <a:r>
              <a:rPr lang="en-US" altLang="ko-KR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/>
              <a:t>이는 서버리스 인프라에서 적합한 서비스 구조입니다</a:t>
            </a:r>
            <a:r>
              <a:rPr lang="en-US" altLang="ko-KR"/>
              <a:t>.</a:t>
            </a:r>
          </a:p>
        </p:txBody>
      </p:sp>
      <p:sp>
        <p:nvSpPr>
          <p:cNvPr id="193" name="Google Shape;193;gea115b04d8_1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a115b04d8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ea115b04d8_1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</a:pPr>
            <a:r>
              <a:rPr lang="ko-KR" altLang="en-US"/>
              <a:t>마지막으로 세 번째 특징은 </a:t>
            </a:r>
            <a:r>
              <a:rPr lang="ko-KR" altLang="en-US" err="1"/>
              <a:t>쿠버네티스를</a:t>
            </a:r>
            <a:r>
              <a:rPr lang="ko-KR" altLang="en-US"/>
              <a:t> 활용하여 서비스를 </a:t>
            </a:r>
            <a:r>
              <a:rPr lang="ko-KR" altLang="en-US" err="1"/>
              <a:t>deployment로</a:t>
            </a:r>
            <a:r>
              <a:rPr lang="ko-KR" altLang="en-US"/>
              <a:t> 배포하고, node나 </a:t>
            </a:r>
            <a:r>
              <a:rPr lang="ko-KR" altLang="en-US" err="1"/>
              <a:t>pod의</a:t>
            </a:r>
            <a:r>
              <a:rPr lang="ko-KR" altLang="en-US"/>
              <a:t> 상태에 따라 </a:t>
            </a:r>
            <a:r>
              <a:rPr lang="ko-KR" altLang="en-US" err="1"/>
              <a:t>self-healing을</a:t>
            </a:r>
            <a:r>
              <a:rPr lang="ko-KR" altLang="en-US"/>
              <a:t> 지원한다는 것입니다. </a:t>
            </a:r>
            <a:endParaRPr lang="ko-KR"/>
          </a:p>
          <a:p>
            <a:pPr marL="0" indent="0"/>
            <a:endParaRPr lang="ko-KR" altLang="en-US"/>
          </a:p>
          <a:p>
            <a:pPr marL="0" indent="0"/>
            <a:r>
              <a:rPr lang="ko-KR" altLang="en-US"/>
              <a:t>서비스를 제공하는 노드에서 장애가 발생하였거나 노드의 상태가 좋지 않다면,</a:t>
            </a:r>
          </a:p>
          <a:p>
            <a:pPr marL="0" indent="0"/>
            <a:r>
              <a:rPr lang="ko-KR" altLang="en-US"/>
              <a:t>마스터 노드는 </a:t>
            </a:r>
            <a:r>
              <a:rPr lang="ko-KR" altLang="en-US" err="1"/>
              <a:t>스케쥴러를</a:t>
            </a:r>
            <a:r>
              <a:rPr lang="ko-KR" altLang="en-US"/>
              <a:t> 통해 해당 </a:t>
            </a:r>
            <a:r>
              <a:rPr lang="ko-KR" altLang="en-US" err="1"/>
              <a:t>pod를</a:t>
            </a:r>
            <a:r>
              <a:rPr lang="ko-KR" altLang="en-US"/>
              <a:t> 다른 노드로 이관하여 서비스를 제공할 수 있게끔 합니다.</a:t>
            </a:r>
            <a:endParaRPr lang="ko-KR"/>
          </a:p>
          <a:p>
            <a:pPr marL="0" indent="0"/>
            <a:endParaRPr lang="ko-KR" altLang="en-US"/>
          </a:p>
          <a:p>
            <a:pPr marL="0" indent="0"/>
            <a:r>
              <a:rPr lang="ko-KR" altLang="en-US"/>
              <a:t>때문에 따로 서버를 </a:t>
            </a:r>
            <a:r>
              <a:rPr lang="ko-KR" altLang="en-US" err="1"/>
              <a:t>이중화하지</a:t>
            </a:r>
            <a:r>
              <a:rPr lang="ko-KR" altLang="en-US"/>
              <a:t> 않고도 고가용성을 보장합니다.</a:t>
            </a:r>
          </a:p>
          <a:p>
            <a:pPr marL="0" indent="0"/>
            <a:endParaRPr lang="ko-KR" altLang="en-US"/>
          </a:p>
          <a:p>
            <a:pPr marL="0" indent="0"/>
            <a:r>
              <a:rPr lang="ko-KR" altLang="en-US"/>
              <a:t>또한 클러스터의 각 노드들 상태, 자원 가용량과 네트워크 상태를 </a:t>
            </a:r>
            <a:r>
              <a:rPr lang="ko-KR" altLang="en-US" err="1"/>
              <a:t>prometheus와</a:t>
            </a:r>
            <a:r>
              <a:rPr lang="ko-KR" altLang="en-US"/>
              <a:t> </a:t>
            </a:r>
            <a:r>
              <a:rPr lang="ko-KR" altLang="en-US" err="1"/>
              <a:t>grafana를</a:t>
            </a:r>
            <a:r>
              <a:rPr lang="ko-KR" altLang="en-US"/>
              <a:t> 활용해서, 대시보드를 통해 실시간으로 확인할 수 있습니다.</a:t>
            </a:r>
            <a:endParaRPr lang="ko-KR"/>
          </a:p>
        </p:txBody>
      </p:sp>
      <p:sp>
        <p:nvSpPr>
          <p:cNvPr id="203" name="Google Shape;203;gea115b04d8_1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a115b04d8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다음으로 아이디어 개발 추진 내용과 범위에 대해 말씀드리겠습니다.</a:t>
            </a:r>
            <a:endParaRPr/>
          </a:p>
        </p:txBody>
      </p:sp>
      <p:sp>
        <p:nvSpPr>
          <p:cNvPr id="212" name="Google Shape;212;gea115b04d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6D133-B2A5-4AED-8B98-4FC1911DB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42D950-A5E2-48D8-A088-C313789C3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6FE1EF-7C13-40E6-AFFA-1AE451D48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0C774-73DC-4E00-AD14-B5DB6FBF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B0896-E429-460C-AC79-584277E4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52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209F1-C170-47FA-B59B-FB4CCE48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E08009-AD4A-4A9C-A2CD-3AB474DC4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D0AF2-C88C-48B8-A396-95B6F6939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DFDA2-F8F7-41AA-8471-05438655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0E243-97AD-4743-AF87-D0EC816A6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8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FA1388-6B6B-489E-9596-2EA691833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49B178-5145-45F1-95FB-581AFA99B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961A98-170F-407B-A59A-A0F784744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A2354-E498-4AC2-ABCE-67D310A8D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49A445-858E-42EA-B865-D9EB491C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0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5E62-EECB-452F-86F8-B8F8A254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952BE-B1DE-4048-AB5B-5F7964A5B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4B95E-4A82-464A-BD91-681F75A7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2B501-07C1-4838-A2CF-E5CB3674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C4AD5-BC00-4F7B-ADB4-13240279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5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B1198-3D4A-4E4F-9781-B9DD1B14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868432-7A2E-4D29-AD34-38AAC7180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2C912-3D5C-4198-B318-3793EBD2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0AFD0-822E-451C-B596-D2BFC1424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F45D8E-2560-40EE-B0AE-63B9D086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4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B113C-E43B-4814-91F9-D2E0C23D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BA6A7-4EFA-4B15-9DA7-62DACAE95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133F5B-FDA5-4B1B-AD27-DB96B7C8F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F987CB-4FF7-4D9D-9852-E0DAB767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E13B28-3C36-4639-94AD-F88204F0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02B014-0546-4939-A9C4-904D3972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F4568-4C84-4D64-B222-9500AAA29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C6B9E6-B74B-4D70-86A0-78B85D760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62FFDD-8782-44BE-8ECC-A59F28FE8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82A395-555A-4FCA-B46B-E9F4EAD6F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24C8D6-6E17-40F1-A59F-C4700B32B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7361F2-1196-481E-B9CA-CC8214F70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B89DA3-44A4-4B72-BD59-0194E1FAB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07162A-DCA1-4BAC-A817-67F2A6CBE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7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B2B99-761E-4C59-87BA-43C9FC74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3AB0F-5BCA-439B-84EC-B7FD9CAB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3634FA-8ACC-4982-87B1-C6F7DB93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08F541-3A4A-48BD-BE26-E10DBA43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6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CF8AAA-BC39-43D4-A1B1-F74F90A5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98C5BB-7D9E-4D1A-8A80-ADE2FD90B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A26F49-7622-4F89-A641-EFDA12E8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93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606EB-3051-492A-9128-D031587BD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929EF7-BB65-4DBF-B006-5D6C13428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47261E-E631-49C6-AC84-D889190AD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6F3290-588B-49BB-B8FD-F11B64C2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78EEA3-E5DA-4412-A5B8-749E41EC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F6BE35-7CB7-4612-B9A6-5ABDAB96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20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2A2B4-B9FD-4D61-9A14-030B8B6D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05471D-390A-4D30-90F5-CA9B9A0F6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A9BB7B-18CA-4899-A922-6587ECDE5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D9524A-473E-4100-AB44-70F8D20F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C1F5CD-76C9-4344-9A65-1057ADAA5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310C34-953E-43E3-B3E0-9EC939C0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699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895E4E-5F32-4B33-8AB2-CCAC2AA5F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C2024-004A-4820-AC85-4818088DB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E6ACD-1CED-435C-BD80-364CE42FC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E4DABC-AF3C-4300-9B84-DFA388456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A273C1-BF3E-43C5-8617-8AF149058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0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5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508604" y="960250"/>
            <a:ext cx="8280401" cy="19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Event </a:t>
            </a:r>
            <a:r>
              <a:rPr lang="en-US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기반</a:t>
            </a:r>
            <a:r>
              <a:rPr 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 </a:t>
            </a:r>
            <a:r>
              <a:rPr lang="en-US" sz="72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FaaS</a:t>
            </a:r>
            <a:r>
              <a:rPr lang="en-US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를</a:t>
            </a:r>
            <a:r>
              <a:rPr 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 </a:t>
            </a:r>
            <a:br>
              <a:rPr lang="en-US" b="1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</a:br>
            <a:r>
              <a:rPr lang="en-US" sz="44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적용한</a:t>
            </a:r>
            <a:r>
              <a:rPr lang="en-US" sz="4400" b="1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 </a:t>
            </a:r>
            <a:r>
              <a:rPr lang="en-US" sz="54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안전한</a:t>
            </a:r>
            <a:r>
              <a:rPr lang="en-US" sz="54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 </a:t>
            </a:r>
            <a:r>
              <a:rPr lang="en-US" sz="54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스마트</a:t>
            </a:r>
            <a:r>
              <a:rPr lang="en-US" sz="54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 </a:t>
            </a:r>
            <a:r>
              <a:rPr lang="en-US" sz="54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시티</a:t>
            </a:r>
            <a:endParaRPr b="1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/>
              <a:sym typeface="Arial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6883400" y="5624844"/>
            <a:ext cx="5071239" cy="152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숭실대학교</a:t>
            </a:r>
            <a:r>
              <a:rPr 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 </a:t>
            </a:r>
            <a:r>
              <a:rPr 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빠숭</a:t>
            </a:r>
            <a:r>
              <a:rPr 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(</a:t>
            </a:r>
            <a:r>
              <a:rPr 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FaaS</a:t>
            </a:r>
            <a:r>
              <a:rPr 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rPr>
              <a:t>-Soong)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26B6B"/>
              </a:buClr>
              <a:buSzPts val="2400"/>
              <a:buNone/>
            </a:pPr>
            <a:r>
              <a:rPr lang="en-US" dirty="0" err="1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김도현</a:t>
            </a:r>
            <a:r>
              <a:rPr 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송수현</a:t>
            </a:r>
            <a:r>
              <a:rPr 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송지원</a:t>
            </a:r>
            <a:r>
              <a:rPr 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윤창섭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90" name="Google Shape;90;p1"/>
          <p:cNvCxnSpPr/>
          <p:nvPr/>
        </p:nvCxnSpPr>
        <p:spPr>
          <a:xfrm>
            <a:off x="7310783" y="5452634"/>
            <a:ext cx="4614039" cy="0"/>
          </a:xfrm>
          <a:prstGeom prst="straightConnector1">
            <a:avLst/>
          </a:prstGeom>
          <a:noFill/>
          <a:ln w="28575" cap="flat" cmpd="sng">
            <a:solidFill>
              <a:srgbClr val="726B6B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"/>
          <p:cNvSpPr txBox="1"/>
          <p:nvPr/>
        </p:nvSpPr>
        <p:spPr>
          <a:xfrm>
            <a:off x="508603" y="3339923"/>
            <a:ext cx="4449895" cy="64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26B6B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NET </a:t>
            </a:r>
            <a:r>
              <a:rPr lang="en-US" sz="2000" b="0" i="0" u="none" strike="noStrike" cap="none" dirty="0" err="1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챌린지</a:t>
            </a:r>
            <a:r>
              <a:rPr lang="en-US" sz="2000" b="0" i="0" u="none" strike="noStrike" cap="none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캠프</a:t>
            </a:r>
            <a:r>
              <a:rPr lang="en-US" sz="2000" b="0" i="0" u="none" strike="noStrike" cap="none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시즌8   </a:t>
            </a:r>
            <a:r>
              <a:rPr lang="en-US" sz="2000" dirty="0" err="1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중간평가</a:t>
            </a:r>
            <a:endParaRPr sz="2000" b="0" i="0" u="none" strike="noStrike" cap="none" dirty="0">
              <a:solidFill>
                <a:srgbClr val="726B6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36885" y="490196"/>
            <a:ext cx="4449894" cy="69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분산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 Edge Cloud </a:t>
            </a:r>
            <a:r>
              <a:rPr lang="en-US" sz="2400" b="0" i="0" u="none" strike="noStrike" cap="none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환경에서</a:t>
            </a:r>
            <a:r>
              <a:rPr lang="ko-KR" altLang="en-US" sz="2400" b="0" i="0" u="none" strike="noStrike" cap="none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의</a:t>
            </a:r>
            <a:endParaRPr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3" name="Google Shape;93;p1" descr="고양 스마트시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262" y="5029354"/>
            <a:ext cx="4389580" cy="1553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gea115b04d8_1_107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" name="Google Shape;224;gea115b04d8_1_107"/>
          <p:cNvSpPr txBox="1"/>
          <p:nvPr/>
        </p:nvSpPr>
        <p:spPr>
          <a:xfrm>
            <a:off x="648300" y="254000"/>
            <a:ext cx="66600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5" name="Google Shape;225;gea115b04d8_1_107"/>
          <p:cNvSpPr txBox="1"/>
          <p:nvPr/>
        </p:nvSpPr>
        <p:spPr>
          <a:xfrm>
            <a:off x="457950" y="1226905"/>
            <a:ext cx="11276100" cy="4848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3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</a:t>
            </a:r>
            <a:r>
              <a:rPr lang="ko-KR" altLang="en-US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b="1" dirty="0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KEDA</a:t>
            </a:r>
            <a:r>
              <a:rPr lang="en-US" altLang="ko-KR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</a:t>
            </a:r>
            <a:endParaRPr lang="en-US" altLang="ko-KR" sz="2400" b="1" dirty="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l" rtl="0">
              <a:lnSpc>
                <a:spcPct val="25000"/>
              </a:lnSpc>
              <a:spcBef>
                <a:spcPts val="100"/>
              </a:spcBef>
              <a:spcAft>
                <a:spcPts val="0"/>
              </a:spcAft>
            </a:pPr>
            <a:endParaRPr lang="en-US" altLang="ko-KR" sz="20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lvl="0" indent="-342900" algn="l" rtl="0">
              <a:lnSpc>
                <a:spcPct val="130000"/>
              </a:lnSpc>
              <a:spcBef>
                <a:spcPts val="100"/>
              </a:spcBef>
              <a:spcAft>
                <a:spcPts val="0"/>
              </a:spcAft>
              <a:buFontTx/>
              <a:buChar char="-"/>
            </a:pP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이벤트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발생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 트리거 되어 배포되는 컨테이너 형태의 </a:t>
            </a:r>
            <a:r>
              <a:rPr lang="en-US" sz="2000" b="1" dirty="0" err="1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ScaledObject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정의</a:t>
            </a:r>
            <a:endParaRPr lang="en-US" sz="20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lvl="0" indent="-342900" algn="l" rtl="0">
              <a:lnSpc>
                <a:spcPct val="130000"/>
              </a:lnSpc>
              <a:spcBef>
                <a:spcPts val="10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처리 후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서비스를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제공하는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포드가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자동으로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소멸하는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b="1" dirty="0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Scale-to-</a:t>
            </a:r>
            <a:r>
              <a:rPr lang="en-US" sz="2000" b="1" dirty="0" err="1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Zero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sz="20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3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3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</a:t>
            </a:r>
            <a:r>
              <a:rPr lang="ko-KR" altLang="en-US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b="1" dirty="0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HPA</a:t>
            </a:r>
            <a:r>
              <a:rPr lang="ko-KR" altLang="en-US" sz="2400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활용</a:t>
            </a:r>
            <a:endParaRPr lang="en-US" altLang="ko-KR" sz="2400" dirty="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lvl="0" indent="0" algn="l" rtl="0">
              <a:lnSpc>
                <a:spcPct val="25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3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트래픽이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많아져도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서비스가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원활하게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이루어지도록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b="1" dirty="0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Scale </a:t>
            </a:r>
            <a:r>
              <a:rPr lang="en-US" sz="2000" b="1" dirty="0" err="1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out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</a:t>
            </a:r>
            <a:r>
              <a:rPr lang="en-US" sz="2000" b="1" dirty="0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Load </a:t>
            </a:r>
            <a:r>
              <a:rPr lang="en-US" sz="2000" b="1" dirty="0" err="1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balancing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sz="20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l" rtl="0">
              <a:lnSpc>
                <a:spcPct val="130000"/>
              </a:lnSpc>
              <a:spcBef>
                <a:spcPts val="100"/>
              </a:spcBef>
              <a:spcAft>
                <a:spcPts val="0"/>
              </a:spcAft>
            </a:pPr>
            <a:endParaRPr lang="en-US" altLang="ko-KR" sz="20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l" rtl="0">
              <a:lnSpc>
                <a:spcPct val="13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altLang="ko-KR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</a:t>
            </a:r>
            <a:r>
              <a:rPr lang="ko-KR" altLang="en-US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효율적인 인프라 구축 </a:t>
            </a:r>
            <a:endParaRPr lang="en-US" altLang="ko-KR" sz="2400" b="1" dirty="0">
              <a:solidFill>
                <a:srgbClr val="668E4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0" algn="l" rtl="0">
              <a:lnSpc>
                <a:spcPct val="25000"/>
              </a:lnSpc>
              <a:spcBef>
                <a:spcPts val="100"/>
              </a:spcBef>
              <a:spcAft>
                <a:spcPts val="0"/>
              </a:spcAft>
            </a:pPr>
            <a:endParaRPr sz="20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사고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발생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시에만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en-US" altLang="ko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pod가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배포되고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이에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대한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비용만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지불하여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인프라에</a:t>
            </a:r>
            <a:r>
              <a:rPr lang="en-US" altLang="ko-KR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대한</a:t>
            </a:r>
            <a:r>
              <a:rPr lang="en-US" altLang="ko-KR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부담</a:t>
            </a:r>
            <a:r>
              <a:rPr lang="ko-KR" altLang="en-US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절감</a:t>
            </a:r>
            <a:endParaRPr lang="en-US" altLang="ko-KR" sz="2000" b="1" dirty="0">
              <a:solidFill>
                <a:srgbClr val="668E4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ore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</a:t>
            </a:r>
            <a:r>
              <a:rPr lang="en-US" altLang="ko-Kore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ore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위험</a:t>
            </a:r>
            <a:r>
              <a:rPr lang="en-US" altLang="ko-Kore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ore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요소를</a:t>
            </a:r>
            <a:r>
              <a:rPr lang="en-US" altLang="ko-Kore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ore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감지하여</a:t>
            </a:r>
            <a:r>
              <a:rPr lang="en-US" altLang="ko-Kore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ore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다양한</a:t>
            </a:r>
            <a:r>
              <a:rPr lang="en-US" altLang="ko-Kore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ore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안전</a:t>
            </a:r>
            <a:r>
              <a:rPr lang="en-US" altLang="ko-Kore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ore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제공할 수 있는 </a:t>
            </a:r>
            <a:r>
              <a:rPr lang="en-US" altLang="ko-Kore-KR" sz="20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이벤트</a:t>
            </a:r>
            <a:r>
              <a:rPr lang="en-US" altLang="ko-Kore-KR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ore-KR" sz="20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</a:t>
            </a:r>
            <a:r>
              <a:rPr lang="en-US" altLang="ko-Kore-KR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ore-KR" sz="20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FaaS</a:t>
            </a:r>
            <a:r>
              <a:rPr lang="en-US" altLang="ko-Kore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en-US" altLang="ko-Kore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ore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ore-KR" sz="20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Google Shape;166;p5">
            <a:extLst>
              <a:ext uri="{FF2B5EF4-FFF2-40B4-BE49-F238E27FC236}">
                <a16:creationId xmlns:a16="http://schemas.microsoft.com/office/drawing/2014/main" id="{8CD21AE0-E0F4-4D6F-AE09-F26A00EF15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a115b04d8_1_117"/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  <p:cxnSp>
        <p:nvCxnSpPr>
          <p:cNvPr id="232" name="Google Shape;232;gea115b04d8_1_117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gea115b04d8_1_117"/>
          <p:cNvSpPr txBox="1"/>
          <p:nvPr/>
        </p:nvSpPr>
        <p:spPr>
          <a:xfrm>
            <a:off x="648300" y="254000"/>
            <a:ext cx="66573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단계별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계획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4" name="Google Shape;234;gea115b04d8_1_117"/>
          <p:cNvSpPr txBox="1"/>
          <p:nvPr/>
        </p:nvSpPr>
        <p:spPr>
          <a:xfrm>
            <a:off x="770274" y="1548745"/>
            <a:ext cx="6657300" cy="455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❏"/>
            </a:pP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/>
                <a:cs typeface="Malgun Gothic"/>
                <a:sym typeface="Malgun Gothic"/>
              </a:rPr>
              <a:t>클러스터</a:t>
            </a:r>
            <a:r>
              <a:rPr lang="en-US" sz="25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/>
                <a:cs typeface="Malgun Gothic"/>
                <a:sym typeface="Malgun Gothic"/>
              </a:rPr>
              <a:t> </a:t>
            </a: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/>
                <a:cs typeface="Malgun Gothic"/>
                <a:sym typeface="Malgun Gothic"/>
              </a:rPr>
              <a:t>구축</a:t>
            </a:r>
            <a:endParaRPr lang="en-US" sz="2500" b="1" err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/>
              <a:cs typeface="Malgun Gothic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</a:pPr>
            <a:endParaRPr lang="en-US" sz="11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</a:pPr>
            <a:r>
              <a:rPr lang="ko-KR" alt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마스터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</a:t>
            </a:r>
            <a:r>
              <a:rPr lang="ko-KR" alt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노드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: </a:t>
            </a:r>
            <a:r>
              <a:rPr lang="ko-KR" alt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서울</a:t>
            </a:r>
            <a:endParaRPr lang="ko-KR" altLang="en-US" sz="200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</a:pPr>
            <a:r>
              <a:rPr lang="ko-KR" alt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워커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</a:t>
            </a:r>
            <a:r>
              <a:rPr lang="ko-KR" alt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노드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: </a:t>
            </a:r>
            <a:r>
              <a:rPr lang="ko-KR" alt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서울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, </a:t>
            </a:r>
            <a:r>
              <a:rPr lang="ko-KR" alt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대전</a:t>
            </a:r>
            <a:endParaRPr lang="ko-KR" altLang="en-US" sz="2000" err="1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/>
              <a:cs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</a:pPr>
            <a:endParaRPr lang="en-US" sz="200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❏"/>
            </a:pPr>
            <a:r>
              <a:rPr lang="en-US" altLang="ko-KR" sz="25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/>
                <a:cs typeface="Malgun Gothic"/>
                <a:sym typeface="Malgun Gothic"/>
              </a:rPr>
              <a:t>HPC </a:t>
            </a:r>
            <a:r>
              <a:rPr lang="ko-KR" altLang="en-US" sz="25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/>
                <a:cs typeface="Malgun Gothic"/>
                <a:sym typeface="Malgun Gothic"/>
              </a:rPr>
              <a:t>이노베이션 허브 구성</a:t>
            </a:r>
            <a:endParaRPr lang="en-US" altLang="ko-KR" sz="25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/>
              <a:cs typeface="Malgun Gothic"/>
              <a:sym typeface="Malgun Gothic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</a:pPr>
            <a:endParaRPr lang="en-US" altLang="ko-KR" sz="11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</a:pP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HPC : </a:t>
            </a:r>
            <a:r>
              <a:rPr lang="en-US" altLang="ko-KR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판교</a:t>
            </a:r>
            <a:endParaRPr lang="ko-KR" altLang="en-US" sz="2000" err="1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</a:pP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딥러닝 알고리즘 구현</a:t>
            </a:r>
            <a:endParaRPr lang="en-US" altLang="ko-KR" sz="200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</a:pPr>
            <a:endParaRPr lang="ko-KR" altLang="en-US" sz="3600" b="1"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❏"/>
            </a:pP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/>
                <a:cs typeface="Malgun Gothic"/>
                <a:sym typeface="Malgun Gothic"/>
              </a:rPr>
              <a:t>논리적</a:t>
            </a:r>
            <a:r>
              <a:rPr lang="en-US" sz="25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/>
                <a:cs typeface="Malgun Gothic"/>
                <a:sym typeface="Malgun Gothic"/>
              </a:rPr>
              <a:t> CCTV </a:t>
            </a: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/>
                <a:cs typeface="Malgun Gothic"/>
                <a:sym typeface="Malgun Gothic"/>
              </a:rPr>
              <a:t>구현</a:t>
            </a:r>
            <a:endParaRPr lang="en-US" sz="25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/>
              <a:cs typeface="Malgun Gothic"/>
              <a:sym typeface="Malgun Gothic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</a:pPr>
            <a:endParaRPr lang="ko-KR" altLang="en-US" sz="11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  <a:p>
            <a:pPr marL="457200" indent="-355600">
              <a:buClr>
                <a:srgbClr val="595959"/>
              </a:buClr>
              <a:buSzPts val="2000"/>
              <a:buFont typeface="Malgun Gothic"/>
              <a:buChar char="-"/>
            </a:pPr>
            <a:r>
              <a:rPr 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사고</a:t>
            </a:r>
            <a:r>
              <a:rPr 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</a:t>
            </a:r>
            <a:r>
              <a:rPr 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발생이</a:t>
            </a:r>
            <a:r>
              <a:rPr 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</a:t>
            </a:r>
            <a:r>
              <a:rPr 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담긴</a:t>
            </a:r>
            <a:r>
              <a:rPr 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CCTV </a:t>
            </a:r>
            <a:r>
              <a:rPr 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영상이</a:t>
            </a:r>
            <a:r>
              <a:rPr 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</a:t>
            </a:r>
            <a:r>
              <a:rPr 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해당</a:t>
            </a:r>
            <a:r>
              <a:rPr 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</a:t>
            </a:r>
            <a:r>
              <a:rPr 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지역의</a:t>
            </a:r>
            <a:r>
              <a:rPr 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 </a:t>
            </a:r>
          </a:p>
          <a:p>
            <a:pPr marL="101600">
              <a:buClr>
                <a:srgbClr val="595959"/>
              </a:buClr>
              <a:buSzPts val="2000"/>
            </a:pPr>
            <a:r>
              <a:rPr 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     </a:t>
            </a:r>
            <a:r>
              <a:rPr 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워커</a:t>
            </a:r>
            <a:r>
              <a:rPr 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</a:t>
            </a:r>
            <a:r>
              <a:rPr 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노드로</a:t>
            </a:r>
            <a:r>
              <a:rPr 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</a:t>
            </a:r>
            <a:r>
              <a:rPr 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전송된다고</a:t>
            </a:r>
            <a:r>
              <a:rPr 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</a:t>
            </a:r>
            <a:r>
              <a:rPr lang="en-US" sz="20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가정</a:t>
            </a:r>
            <a:endParaRPr lang="en-US" sz="2000">
              <a:solidFill>
                <a:srgbClr val="5A7D59"/>
              </a:solidFill>
              <a:latin typeface="G마켓 산스 TTF Medium" panose="02000000000000000000" pitchFamily="2" charset="-127"/>
              <a:ea typeface="G마켓 산스 TTF Medium"/>
              <a:cs typeface="Malgun Gothic"/>
              <a:sym typeface="Malgun Gothic"/>
            </a:endParaRPr>
          </a:p>
        </p:txBody>
      </p:sp>
      <p:pic>
        <p:nvPicPr>
          <p:cNvPr id="235" name="Google Shape;235;gea115b04d8_1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442" y="317500"/>
            <a:ext cx="4391258" cy="65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a115b04d8_1_127"/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cxnSp>
        <p:nvCxnSpPr>
          <p:cNvPr id="242" name="Google Shape;242;gea115b04d8_1_127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4" name="Google Shape;244;gea115b04d8_1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00" y="3656035"/>
            <a:ext cx="5819549" cy="20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ea115b04d8_1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600" y="2303336"/>
            <a:ext cx="4067625" cy="3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ea115b04d8_1_127"/>
          <p:cNvSpPr txBox="1"/>
          <p:nvPr/>
        </p:nvSpPr>
        <p:spPr>
          <a:xfrm>
            <a:off x="648300" y="254000"/>
            <a:ext cx="66573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단계별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계획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Google Shape;255;gea98bcb810_0_0">
            <a:extLst>
              <a:ext uri="{FF2B5EF4-FFF2-40B4-BE49-F238E27FC236}">
                <a16:creationId xmlns:a16="http://schemas.microsoft.com/office/drawing/2014/main" id="{6A9403E8-052A-4347-A426-6DA536B872BA}"/>
              </a:ext>
            </a:extLst>
          </p:cNvPr>
          <p:cNvSpPr txBox="1"/>
          <p:nvPr/>
        </p:nvSpPr>
        <p:spPr>
          <a:xfrm>
            <a:off x="555291" y="1263130"/>
            <a:ext cx="8184447" cy="154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❏"/>
            </a:pPr>
            <a:r>
              <a:rPr lang="en-US" altLang="ko-KR" sz="25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Scale-to-Zero, </a:t>
            </a:r>
            <a:r>
              <a:rPr lang="ko-KR" altLang="en-US" sz="25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이벤트 기반 </a:t>
            </a:r>
            <a:r>
              <a:rPr lang="en-US" altLang="ko-KR" sz="25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Auto-scaling </a:t>
            </a:r>
            <a:r>
              <a:rPr lang="ko-KR" altLang="en-US" sz="25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구현</a:t>
            </a:r>
          </a:p>
          <a:p>
            <a:pPr marL="6985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</a:pPr>
            <a:endParaRPr lang="ko-KR" altLang="en-US" sz="2500" b="1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HPA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와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KEDA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사용</a:t>
            </a:r>
          </a:p>
          <a:p>
            <a:pPr marL="457200" lvl="0" indent="-35560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</a:pP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이벤트 트리거로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RabbitMQ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사용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ea98bcb81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270" y="1404500"/>
            <a:ext cx="7053629" cy="5104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gea98bcb810_0_0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5" name="Google Shape;255;gea98bcb810_0_0"/>
          <p:cNvSpPr txBox="1"/>
          <p:nvPr/>
        </p:nvSpPr>
        <p:spPr>
          <a:xfrm>
            <a:off x="555292" y="1263130"/>
            <a:ext cx="73449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❏"/>
            </a:pPr>
            <a:r>
              <a:rPr lang="en-US" sz="25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서비스</a:t>
            </a:r>
            <a:r>
              <a:rPr lang="en-US" sz="25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개발</a:t>
            </a:r>
            <a:endParaRPr lang="en-US" sz="2500" b="1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</a:pPr>
            <a:endParaRPr sz="2500" b="1" dirty="0">
              <a:solidFill>
                <a:srgbClr val="5A7D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algun Gothic"/>
              <a:buChar char="-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교통사고</a:t>
            </a:r>
            <a:r>
              <a:rPr lang="en-US" sz="18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지점을</a:t>
            </a:r>
            <a:r>
              <a:rPr lang="en-US" sz="18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ko-KR" altLang="en-US" sz="18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네</a:t>
            </a:r>
            <a:r>
              <a:rPr lang="en-US" sz="18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비게이션</a:t>
            </a:r>
            <a:r>
              <a:rPr lang="en-US" sz="18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앱에</a:t>
            </a:r>
            <a:r>
              <a:rPr lang="en-US" sz="18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표시</a:t>
            </a:r>
            <a:endParaRPr sz="1800" b="1" dirty="0">
              <a:solidFill>
                <a:srgbClr val="668E4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algun Gothic"/>
              <a:buChar char="-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화재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감지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후</a:t>
            </a:r>
            <a:r>
              <a:rPr lang="en-US" sz="18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실시간으로</a:t>
            </a:r>
            <a:r>
              <a:rPr lang="en-US" sz="18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SNS에</a:t>
            </a:r>
            <a:r>
              <a:rPr lang="en-US" sz="18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정보</a:t>
            </a:r>
            <a:r>
              <a:rPr lang="en-US" sz="18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게시</a:t>
            </a:r>
            <a:endParaRPr sz="1800" b="1" dirty="0">
              <a:solidFill>
                <a:srgbClr val="668E4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algun Gothic"/>
              <a:buChar char="-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위험인물</a:t>
            </a:r>
            <a:r>
              <a:rPr lang="en-US" sz="18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에</a:t>
            </a:r>
            <a:r>
              <a:rPr lang="en-US" sz="18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대한</a:t>
            </a:r>
            <a:r>
              <a:rPr lang="en-US" sz="18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정보를</a:t>
            </a:r>
            <a:r>
              <a:rPr lang="en-US" sz="18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텍스트화하여</a:t>
            </a:r>
            <a:r>
              <a:rPr lang="en-US" sz="18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SNS에</a:t>
            </a:r>
            <a:r>
              <a:rPr lang="en-US" sz="18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18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업로드</a:t>
            </a:r>
            <a:endParaRPr sz="1800" b="1" dirty="0">
              <a:solidFill>
                <a:srgbClr val="668E4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256" name="Google Shape;256;gea98bcb810_0_0"/>
          <p:cNvSpPr txBox="1"/>
          <p:nvPr/>
        </p:nvSpPr>
        <p:spPr>
          <a:xfrm>
            <a:off x="648300" y="254000"/>
            <a:ext cx="66573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단계별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계획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Google Shape;166;p5">
            <a:extLst>
              <a:ext uri="{FF2B5EF4-FFF2-40B4-BE49-F238E27FC236}">
                <a16:creationId xmlns:a16="http://schemas.microsoft.com/office/drawing/2014/main" id="{649426CC-11D0-4C06-A6C4-43AA918E80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gea98bcb810_0_0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E8A6F61-8408-4563-B879-241D036AE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84" y="1584976"/>
            <a:ext cx="9577831" cy="5136499"/>
          </a:xfrm>
          <a:prstGeom prst="rect">
            <a:avLst/>
          </a:prstGeom>
        </p:spPr>
      </p:pic>
      <p:sp>
        <p:nvSpPr>
          <p:cNvPr id="256" name="Google Shape;256;gea98bcb810_0_0"/>
          <p:cNvSpPr txBox="1"/>
          <p:nvPr/>
        </p:nvSpPr>
        <p:spPr>
          <a:xfrm>
            <a:off x="648300" y="254000"/>
            <a:ext cx="66573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단계별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계획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Google Shape;166;p5">
            <a:extLst>
              <a:ext uri="{FF2B5EF4-FFF2-40B4-BE49-F238E27FC236}">
                <a16:creationId xmlns:a16="http://schemas.microsoft.com/office/drawing/2014/main" id="{2F7CDE7D-D075-4134-B7E4-8816D6F0AA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5" name="Google Shape;255;gea98bcb810_0_0">
            <a:extLst>
              <a:ext uri="{FF2B5EF4-FFF2-40B4-BE49-F238E27FC236}">
                <a16:creationId xmlns:a16="http://schemas.microsoft.com/office/drawing/2014/main" id="{5B19DDFE-18EC-4D80-A2D4-345F07F365C9}"/>
              </a:ext>
            </a:extLst>
          </p:cNvPr>
          <p:cNvSpPr txBox="1"/>
          <p:nvPr/>
        </p:nvSpPr>
        <p:spPr>
          <a:xfrm>
            <a:off x="555292" y="1263130"/>
            <a:ext cx="73449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Tx/>
              <a:buSzPts val="2500"/>
              <a:buFont typeface="Malgun Gothic"/>
              <a:buChar char="❏"/>
            </a:pPr>
            <a:r>
              <a:rPr lang="en-US" altLang="ko-KR" sz="25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12907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gea98bcb810_0_21"/>
          <p:cNvCxnSpPr/>
          <p:nvPr/>
        </p:nvCxnSpPr>
        <p:spPr>
          <a:xfrm>
            <a:off x="469900" y="2667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823D5D9-4E50-499A-AF5F-8FDF13E384DC}"/>
              </a:ext>
            </a:extLst>
          </p:cNvPr>
          <p:cNvGrpSpPr/>
          <p:nvPr/>
        </p:nvGrpSpPr>
        <p:grpSpPr>
          <a:xfrm>
            <a:off x="171120" y="1260884"/>
            <a:ext cx="2248376" cy="494005"/>
            <a:chOff x="994964" y="1621361"/>
            <a:chExt cx="2248376" cy="4940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30CE75-31CD-46EB-96D1-E820A83CD8C3}"/>
                </a:ext>
              </a:extLst>
            </p:cNvPr>
            <p:cNvSpPr txBox="1"/>
            <p:nvPr/>
          </p:nvSpPr>
          <p:spPr>
            <a:xfrm>
              <a:off x="994964" y="1637530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김도현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0963241-5838-4DCD-B70C-AB9F59506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1836" y="1621361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C5B3950-D5CA-4EF0-997B-1033A3244738}"/>
              </a:ext>
            </a:extLst>
          </p:cNvPr>
          <p:cNvGrpSpPr/>
          <p:nvPr/>
        </p:nvGrpSpPr>
        <p:grpSpPr>
          <a:xfrm>
            <a:off x="6096000" y="1252100"/>
            <a:ext cx="2248376" cy="494005"/>
            <a:chOff x="1881542" y="1643010"/>
            <a:chExt cx="2248376" cy="4940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397B89-BDF5-4724-81A9-E791891075B2}"/>
                </a:ext>
              </a:extLst>
            </p:cNvPr>
            <p:cNvSpPr txBox="1"/>
            <p:nvPr/>
          </p:nvSpPr>
          <p:spPr>
            <a:xfrm>
              <a:off x="1881542" y="1659179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송수현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7C90D64-1D14-4EC6-A7D0-34ECBB715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414" y="1643010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54CE95D-859A-4C6E-B7CB-579C21E73623}"/>
              </a:ext>
            </a:extLst>
          </p:cNvPr>
          <p:cNvGrpSpPr/>
          <p:nvPr/>
        </p:nvGrpSpPr>
        <p:grpSpPr>
          <a:xfrm>
            <a:off x="171120" y="3961266"/>
            <a:ext cx="2248376" cy="494005"/>
            <a:chOff x="994964" y="1899356"/>
            <a:chExt cx="2248376" cy="4940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5B2D9B-69AE-46AD-85E3-0DB124E2A7A8}"/>
                </a:ext>
              </a:extLst>
            </p:cNvPr>
            <p:cNvSpPr txBox="1"/>
            <p:nvPr/>
          </p:nvSpPr>
          <p:spPr>
            <a:xfrm>
              <a:off x="994964" y="1915525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송지원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CAA9605-CC3B-423A-BD28-417A88FCDE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1836" y="1899356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EC12D8-5318-43B2-85A1-6CBE391CDA37}"/>
              </a:ext>
            </a:extLst>
          </p:cNvPr>
          <p:cNvGrpSpPr/>
          <p:nvPr/>
        </p:nvGrpSpPr>
        <p:grpSpPr>
          <a:xfrm>
            <a:off x="6096000" y="3961264"/>
            <a:ext cx="2248376" cy="494005"/>
            <a:chOff x="2784024" y="2377192"/>
            <a:chExt cx="2248376" cy="4940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688B93-366B-4FD6-B964-0F084E4AD3EA}"/>
                </a:ext>
              </a:extLst>
            </p:cNvPr>
            <p:cNvSpPr txBox="1"/>
            <p:nvPr/>
          </p:nvSpPr>
          <p:spPr>
            <a:xfrm>
              <a:off x="2784024" y="2393361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윤창섭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B889E64-C9AA-462A-8E54-7CE3B5821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896" y="2377192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50B49AA-82AC-41EF-9166-490237B41328}"/>
              </a:ext>
            </a:extLst>
          </p:cNvPr>
          <p:cNvSpPr txBox="1"/>
          <p:nvPr/>
        </p:nvSpPr>
        <p:spPr>
          <a:xfrm>
            <a:off x="687992" y="1750729"/>
            <a:ext cx="54588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 err="1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쿠버네티스</a:t>
            </a:r>
            <a:r>
              <a:rPr lang="ko-KR" altLang="en-US" sz="1600" b="1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클러스터 구성</a:t>
            </a:r>
            <a:r>
              <a:rPr lang="en-US" altLang="ko-KR" sz="1600" b="1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– master, worker 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 및 네트워크 구성</a:t>
            </a:r>
            <a:endParaRPr lang="en-US" altLang="ko-KR" sz="12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 </a:t>
            </a:r>
            <a:r>
              <a:rPr lang="ko-KR" altLang="en-US" sz="1600" b="1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r>
              <a:rPr lang="en-US" altLang="ko-KR" sz="1600" b="1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– </a:t>
            </a:r>
            <a:r>
              <a:rPr lang="en-US" altLang="ko-KR" sz="12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ScaledObject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trigger, Deployment 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정의</a:t>
            </a:r>
            <a:endParaRPr lang="en-US" altLang="ko-KR" sz="12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안드로이드 애플리케이션 개발 </a:t>
            </a:r>
            <a:endParaRPr lang="en-US" altLang="ko-KR" sz="1600" b="1" dirty="0">
              <a:solidFill>
                <a:srgbClr val="6F806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– SDK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SQLite DB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사용해 사고지점 표시</a:t>
            </a:r>
            <a:endParaRPr lang="ko-KR" altLang="en-US" sz="1200" b="0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B18C0A-3BEF-40BD-832D-C6D12C13C18A}"/>
              </a:ext>
            </a:extLst>
          </p:cNvPr>
          <p:cNvSpPr txBox="1"/>
          <p:nvPr/>
        </p:nvSpPr>
        <p:spPr>
          <a:xfrm>
            <a:off x="6612872" y="1724323"/>
            <a:ext cx="49419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KEDA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구현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   – RabbitMQ trigger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구현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안드로이드 애플리케이션 개발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6F8066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   – T map API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를 이용해 현재 위치 표시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600" b="1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PaaS-TA </a:t>
            </a:r>
            <a:r>
              <a:rPr lang="ko-KR" altLang="en-US" sz="1600" b="1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6F8066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   – 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PHP 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개발환경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DB service 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 및 연동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port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forwarding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외부 접근 구현</a:t>
            </a:r>
            <a:endParaRPr lang="en-US" altLang="ko-KR" sz="12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A92BFE-B07C-4825-AF74-DFDD2C5F74F4}"/>
              </a:ext>
            </a:extLst>
          </p:cNvPr>
          <p:cNvSpPr txBox="1"/>
          <p:nvPr/>
        </p:nvSpPr>
        <p:spPr>
          <a:xfrm>
            <a:off x="687992" y="4443665"/>
            <a:ext cx="54588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쿠버네티스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클러스터 구성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   – Prometheus, node-exporter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설치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     </a:t>
            </a: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grafana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를 통한 모니터링 환경 구축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Yolo v4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모델 학습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6F8066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   – 10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만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Dataset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추출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600" b="1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시간 측정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6F8066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   – 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trigger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로부터 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pod 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 및 서비스 제공까지 종단 간 시간 측정 방법 고안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BC0820-1C2B-43B6-9592-1623F0DD7ABD}"/>
              </a:ext>
            </a:extLst>
          </p:cNvPr>
          <p:cNvSpPr txBox="1"/>
          <p:nvPr/>
        </p:nvSpPr>
        <p:spPr>
          <a:xfrm>
            <a:off x="6612872" y="4439098"/>
            <a:ext cx="48565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KEDA, HPA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구현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   –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여러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metric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에 따른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load balancing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구현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Yolo v4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모델 학습 및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Image captioning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구현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6F8066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   –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적절한 설정을 통한 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최적의 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결과 도출</a:t>
            </a:r>
            <a:endParaRPr lang="en-US" altLang="ko-KR" sz="12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   - </a:t>
            </a:r>
            <a:r>
              <a:rPr lang="en-US" altLang="ko-KR" sz="12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Keras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Papago API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이용해 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Image captioning 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sz="12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600" b="1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</a:t>
            </a:r>
            <a:r>
              <a:rPr lang="ko-KR" altLang="en-US" sz="1600" b="1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</a:t>
            </a:r>
            <a:r>
              <a:rPr lang="en-US" altLang="ko-KR" sz="1600" b="1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trigger </a:t>
            </a:r>
            <a:r>
              <a:rPr lang="ko-KR" altLang="en-US" sz="1600" b="1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전달 구현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6F8066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   – 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HPC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사고 감지 시 </a:t>
            </a:r>
            <a:r>
              <a:rPr lang="en-US" altLang="ko-KR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message send </a:t>
            </a:r>
            <a:r>
              <a:rPr lang="ko-KR" altLang="en-US" sz="1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알고리즘 구현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cxnSp>
        <p:nvCxnSpPr>
          <p:cNvPr id="45" name="Google Shape;253;gea98bcb810_0_0">
            <a:extLst>
              <a:ext uri="{FF2B5EF4-FFF2-40B4-BE49-F238E27FC236}">
                <a16:creationId xmlns:a16="http://schemas.microsoft.com/office/drawing/2014/main" id="{A189BAB9-293C-43A9-91BD-113218532E46}"/>
              </a:ext>
            </a:extLst>
          </p:cNvPr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256;gea98bcb810_0_0">
            <a:extLst>
              <a:ext uri="{FF2B5EF4-FFF2-40B4-BE49-F238E27FC236}">
                <a16:creationId xmlns:a16="http://schemas.microsoft.com/office/drawing/2014/main" id="{55D17D81-2F98-4FEA-80B2-0D462BA8ED80}"/>
              </a:ext>
            </a:extLst>
          </p:cNvPr>
          <p:cNvSpPr txBox="1"/>
          <p:nvPr/>
        </p:nvSpPr>
        <p:spPr>
          <a:xfrm>
            <a:off x="648300" y="254000"/>
            <a:ext cx="66573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ko-KR" alt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참여 구성원의 역할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Google Shape;166;p5">
            <a:extLst>
              <a:ext uri="{FF2B5EF4-FFF2-40B4-BE49-F238E27FC236}">
                <a16:creationId xmlns:a16="http://schemas.microsoft.com/office/drawing/2014/main" id="{704F2673-06AC-4A07-97CB-04C81A960E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a115b04d8_0_25"/>
          <p:cNvSpPr txBox="1"/>
          <p:nvPr/>
        </p:nvSpPr>
        <p:spPr>
          <a:xfrm>
            <a:off x="4890699" y="2960375"/>
            <a:ext cx="7172813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8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 개발 진행 내용 및 결과</a:t>
            </a:r>
          </a:p>
        </p:txBody>
      </p:sp>
      <p:sp>
        <p:nvSpPr>
          <p:cNvPr id="216" name="Google Shape;216;gea115b04d8_0_25"/>
          <p:cNvSpPr txBox="1"/>
          <p:nvPr/>
        </p:nvSpPr>
        <p:spPr>
          <a:xfrm>
            <a:off x="4890700" y="3637475"/>
            <a:ext cx="67137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rPr>
              <a:t>1)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수행 현황 및 중간 결과물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rPr>
              <a:t>2)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KOREN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연동 및 활용 방안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3)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멘토 의견에 따른 개선사항 및 향후 진행방향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4)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 역할</a:t>
            </a:r>
          </a:p>
        </p:txBody>
      </p:sp>
      <p:sp>
        <p:nvSpPr>
          <p:cNvPr id="9" name="Google Shape;118;gea98bcb810_0_152">
            <a:extLst>
              <a:ext uri="{FF2B5EF4-FFF2-40B4-BE49-F238E27FC236}">
                <a16:creationId xmlns:a16="http://schemas.microsoft.com/office/drawing/2014/main" id="{D21D855F-3992-4D4C-B9C6-CB8B13410502}"/>
              </a:ext>
            </a:extLst>
          </p:cNvPr>
          <p:cNvSpPr txBox="1"/>
          <p:nvPr/>
        </p:nvSpPr>
        <p:spPr>
          <a:xfrm>
            <a:off x="818148" y="1898557"/>
            <a:ext cx="4072552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03</a:t>
            </a:r>
            <a:endParaRPr sz="2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425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gea98bcb810_0_193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gea98bcb810_0_193"/>
          <p:cNvSpPr txBox="1"/>
          <p:nvPr/>
        </p:nvSpPr>
        <p:spPr>
          <a:xfrm>
            <a:off x="469900" y="1361775"/>
            <a:ext cx="807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●"/>
            </a:pPr>
            <a:r>
              <a:rPr lang="en-US" sz="25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하드웨어</a:t>
            </a:r>
            <a:r>
              <a:rPr lang="en-US" sz="25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부분</a:t>
            </a:r>
            <a:endParaRPr sz="2500" b="1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298" name="Google Shape;298;gea98bcb810_0_193"/>
          <p:cNvSpPr txBox="1"/>
          <p:nvPr/>
        </p:nvSpPr>
        <p:spPr>
          <a:xfrm>
            <a:off x="648300" y="254000"/>
            <a:ext cx="8322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현황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  <a:endParaRPr sz="36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9" name="Google Shape;299;gea98bcb810_0_193"/>
          <p:cNvSpPr txBox="1"/>
          <p:nvPr/>
        </p:nvSpPr>
        <p:spPr>
          <a:xfrm>
            <a:off x="1079500" y="1971375"/>
            <a:ext cx="976026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Malgun Gothic"/>
              <a:buChar char="➔"/>
            </a:pPr>
            <a:r>
              <a:rPr lang="en-US" sz="22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마스터</a:t>
            </a:r>
            <a:r>
              <a:rPr lang="en-US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노드</a:t>
            </a:r>
            <a:r>
              <a:rPr lang="en-US" sz="22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를</a:t>
            </a:r>
            <a:r>
              <a:rPr lang="en-US" sz="2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2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서울</a:t>
            </a:r>
            <a:r>
              <a:rPr lang="en-US" sz="2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, </a:t>
            </a:r>
            <a:r>
              <a:rPr lang="en-US" sz="22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워커</a:t>
            </a:r>
            <a:r>
              <a:rPr lang="en-US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노드</a:t>
            </a:r>
            <a:r>
              <a:rPr lang="en-US" sz="22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를</a:t>
            </a:r>
            <a:r>
              <a:rPr lang="en-US" sz="2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2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서울</a:t>
            </a:r>
            <a:r>
              <a:rPr lang="en-US" sz="2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, </a:t>
            </a:r>
            <a:r>
              <a:rPr lang="en-US" sz="22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대전으로</a:t>
            </a:r>
            <a:r>
              <a:rPr lang="en-US" sz="2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2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설정하여</a:t>
            </a:r>
            <a:r>
              <a:rPr lang="en-US" sz="2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클러스터</a:t>
            </a:r>
            <a:r>
              <a:rPr lang="en-US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2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구축</a:t>
            </a:r>
            <a:endParaRPr sz="2200" b="1" dirty="0">
              <a:solidFill>
                <a:srgbClr val="668E4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9" name="Google Shape;166;p5">
            <a:extLst>
              <a:ext uri="{FF2B5EF4-FFF2-40B4-BE49-F238E27FC236}">
                <a16:creationId xmlns:a16="http://schemas.microsoft.com/office/drawing/2014/main" id="{A232970F-38B7-4BA2-95BA-38AFA16E1B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AE2DFF-1737-4C2D-A49E-2BBD2F736F86}"/>
              </a:ext>
            </a:extLst>
          </p:cNvPr>
          <p:cNvGrpSpPr/>
          <p:nvPr/>
        </p:nvGrpSpPr>
        <p:grpSpPr>
          <a:xfrm>
            <a:off x="469900" y="3543598"/>
            <a:ext cx="10701992" cy="2199324"/>
            <a:chOff x="469900" y="3543598"/>
            <a:chExt cx="10701992" cy="2199324"/>
          </a:xfrm>
        </p:grpSpPr>
        <p:pic>
          <p:nvPicPr>
            <p:cNvPr id="8" name="_x642894752">
              <a:extLst>
                <a:ext uri="{FF2B5EF4-FFF2-40B4-BE49-F238E27FC236}">
                  <a16:creationId xmlns:a16="http://schemas.microsoft.com/office/drawing/2014/main" id="{00260A1F-6965-432E-84E5-F36551F93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0666" y="3543598"/>
              <a:ext cx="9531226" cy="1952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85075FD-8BB5-4822-9D90-96AC0CFDF1A0}"/>
                </a:ext>
              </a:extLst>
            </p:cNvPr>
            <p:cNvSpPr txBox="1"/>
            <p:nvPr/>
          </p:nvSpPr>
          <p:spPr>
            <a:xfrm>
              <a:off x="469900" y="3695887"/>
              <a:ext cx="646331" cy="2047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b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서울</a:t>
              </a:r>
              <a:endParaRPr lang="en-US" altLang="ko-KR" b="1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250000"/>
                </a:lnSpc>
              </a:pPr>
              <a:r>
                <a:rPr lang="ko-KR" altLang="en-US" b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대전</a:t>
              </a:r>
              <a:endParaRPr lang="en-US" altLang="ko-KR" b="1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250000"/>
                </a:lnSpc>
              </a:pPr>
              <a:r>
                <a:rPr lang="ko-KR" altLang="en-US" b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서울</a:t>
              </a: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724549D9-38A0-4838-ACB7-7EC3C512C1D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1238126" y="4189057"/>
              <a:ext cx="402540" cy="330855"/>
            </a:xfrm>
            <a:prstGeom prst="straightConnector1">
              <a:avLst/>
            </a:prstGeom>
            <a:ln w="28575">
              <a:solidFill>
                <a:srgbClr val="668E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FA9A025-2DCB-41C2-9D03-91F19BB5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8126" y="5330799"/>
              <a:ext cx="424143" cy="280024"/>
            </a:xfrm>
            <a:prstGeom prst="straightConnector1">
              <a:avLst/>
            </a:prstGeom>
            <a:ln w="28575">
              <a:solidFill>
                <a:srgbClr val="668E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FEF373D-D3C8-47C2-8197-C1EB29EF1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6231" y="4885347"/>
              <a:ext cx="506787" cy="0"/>
            </a:xfrm>
            <a:prstGeom prst="straightConnector1">
              <a:avLst/>
            </a:prstGeom>
            <a:ln w="28575">
              <a:solidFill>
                <a:srgbClr val="668E4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gb872655738_2_4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8" name="Google Shape;308;gb872655738_2_4"/>
          <p:cNvSpPr txBox="1"/>
          <p:nvPr/>
        </p:nvSpPr>
        <p:spPr>
          <a:xfrm>
            <a:off x="469900" y="1160070"/>
            <a:ext cx="807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●"/>
            </a:pP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하드웨어</a:t>
            </a:r>
            <a:r>
              <a:rPr lang="en-US" sz="25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부분</a:t>
            </a:r>
            <a:endParaRPr sz="25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309" name="Google Shape;309;gb872655738_2_4"/>
          <p:cNvSpPr txBox="1"/>
          <p:nvPr/>
        </p:nvSpPr>
        <p:spPr>
          <a:xfrm>
            <a:off x="648300" y="254000"/>
            <a:ext cx="8322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현황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  <a:endParaRPr sz="3600" b="1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Google Shape;299;gea98bcb810_0_193">
            <a:extLst>
              <a:ext uri="{FF2B5EF4-FFF2-40B4-BE49-F238E27FC236}">
                <a16:creationId xmlns:a16="http://schemas.microsoft.com/office/drawing/2014/main" id="{AC26007D-78E6-404B-8F0B-FBEFD9454B3C}"/>
              </a:ext>
            </a:extLst>
          </p:cNvPr>
          <p:cNvSpPr txBox="1"/>
          <p:nvPr/>
        </p:nvSpPr>
        <p:spPr>
          <a:xfrm>
            <a:off x="1079500" y="1769670"/>
            <a:ext cx="9485100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Malgun Gothic"/>
              <a:buChar char="➔"/>
            </a:pPr>
            <a:r>
              <a:rPr lang="en-US" altLang="ko-KR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HPC Innovation Hub</a:t>
            </a:r>
            <a:r>
              <a:rPr lang="ko-KR" altLang="en-US" sz="22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를 이용하여 </a:t>
            </a:r>
            <a:r>
              <a:rPr lang="ko-KR" altLang="en-US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딥러닝</a:t>
            </a:r>
            <a:r>
              <a:rPr lang="ko-KR" altLang="en-US" sz="22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수행</a:t>
            </a:r>
          </a:p>
          <a:p>
            <a:pPr marL="69850" lvl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</a:pPr>
            <a:endParaRPr lang="ko-KR" altLang="en-US" sz="220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Malgun Gothic"/>
              <a:buChar char="➔"/>
            </a:pPr>
            <a:r>
              <a:rPr lang="ko-KR" altLang="en-US" sz="22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전송 받은 영상을 입력 값으로 넣어 </a:t>
            </a:r>
            <a:r>
              <a:rPr lang="ko-KR" altLang="en-US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이벤트 발생 여부 추론</a:t>
            </a:r>
          </a:p>
        </p:txBody>
      </p:sp>
      <p:sp>
        <p:nvSpPr>
          <p:cNvPr id="10" name="Google Shape;166;p5">
            <a:extLst>
              <a:ext uri="{FF2B5EF4-FFF2-40B4-BE49-F238E27FC236}">
                <a16:creationId xmlns:a16="http://schemas.microsoft.com/office/drawing/2014/main" id="{E0D96EAF-0F26-496C-B740-5A88CA14A5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11" name="_x642895184">
            <a:extLst>
              <a:ext uri="{FF2B5EF4-FFF2-40B4-BE49-F238E27FC236}">
                <a16:creationId xmlns:a16="http://schemas.microsoft.com/office/drawing/2014/main" id="{8504F7B2-14FD-4156-9C2B-CEA8294B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404" y="2773180"/>
            <a:ext cx="7019191" cy="39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gb872655738_2_15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0" name="Google Shape;320;gb872655738_2_15"/>
          <p:cNvSpPr txBox="1"/>
          <p:nvPr/>
        </p:nvSpPr>
        <p:spPr>
          <a:xfrm>
            <a:off x="648300" y="254000"/>
            <a:ext cx="8322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현황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  <a:endParaRPr sz="36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04F96A-493C-4594-B12B-FDE16968A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39" y="2333060"/>
            <a:ext cx="8761322" cy="438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6;p5">
            <a:extLst>
              <a:ext uri="{FF2B5EF4-FFF2-40B4-BE49-F238E27FC236}">
                <a16:creationId xmlns:a16="http://schemas.microsoft.com/office/drawing/2014/main" id="{3A95E937-AF87-4CF8-A1C3-1AC34B52C9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1" name="Google Shape;308;gb872655738_2_4">
            <a:extLst>
              <a:ext uri="{FF2B5EF4-FFF2-40B4-BE49-F238E27FC236}">
                <a16:creationId xmlns:a16="http://schemas.microsoft.com/office/drawing/2014/main" id="{A1E3D86E-AF42-4ACE-8693-6CB36DEA2FDB}"/>
              </a:ext>
            </a:extLst>
          </p:cNvPr>
          <p:cNvSpPr txBox="1"/>
          <p:nvPr/>
        </p:nvSpPr>
        <p:spPr>
          <a:xfrm>
            <a:off x="469900" y="1160070"/>
            <a:ext cx="807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●"/>
            </a:pPr>
            <a:r>
              <a:rPr lang="ko-KR" altLang="en-US" sz="25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소프트</a:t>
            </a:r>
            <a:r>
              <a:rPr lang="en-US" sz="25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웨어</a:t>
            </a:r>
            <a:r>
              <a:rPr lang="en-US" sz="25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부분</a:t>
            </a:r>
            <a:endParaRPr sz="2500" b="1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12" name="Google Shape;299;gea98bcb810_0_193">
            <a:extLst>
              <a:ext uri="{FF2B5EF4-FFF2-40B4-BE49-F238E27FC236}">
                <a16:creationId xmlns:a16="http://schemas.microsoft.com/office/drawing/2014/main" id="{F8EFD297-B3E3-4886-A546-F5696349EC10}"/>
              </a:ext>
            </a:extLst>
          </p:cNvPr>
          <p:cNvSpPr txBox="1"/>
          <p:nvPr/>
        </p:nvSpPr>
        <p:spPr>
          <a:xfrm>
            <a:off x="1079499" y="1769670"/>
            <a:ext cx="1034568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Malgun Gothic"/>
              <a:buChar char="➔"/>
            </a:pPr>
            <a:r>
              <a:rPr lang="en-US" altLang="ko-KR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Prometheus</a:t>
            </a:r>
            <a:r>
              <a:rPr lang="ko-KR" altLang="en-US" sz="2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와 </a:t>
            </a:r>
            <a:r>
              <a:rPr lang="en-US" altLang="ko-KR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Grafana </a:t>
            </a:r>
            <a:r>
              <a:rPr lang="ko-KR" altLang="en-US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대시보드</a:t>
            </a:r>
            <a:r>
              <a:rPr lang="ko-KR" altLang="en-US" sz="2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를 이용해 클러스터 </a:t>
            </a:r>
            <a:r>
              <a:rPr lang="ko-KR" altLang="en-US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모니터링</a:t>
            </a:r>
            <a:r>
              <a:rPr lang="ko-KR" altLang="en-US" sz="2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및 통합 관리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224" y="671669"/>
            <a:ext cx="5957999" cy="9920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b="1" dirty="0">
                <a:solidFill>
                  <a:srgbClr val="00585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Gmarket Sans Bold" pitchFamily="34" charset="0"/>
              </a:rPr>
              <a:t>목차</a:t>
            </a:r>
            <a:endParaRPr lang="en-US" sz="933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85918" y="361905"/>
            <a:ext cx="10619259" cy="50793"/>
            <a:chOff x="1178876" y="542857"/>
            <a:chExt cx="15928889" cy="76190"/>
          </a:xfrm>
          <a:solidFill>
            <a:srgbClr val="95AC89"/>
          </a:solidFill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  <a:grpFill/>
          </p:spPr>
        </p:pic>
      </p:grpSp>
      <p:grpSp>
        <p:nvGrpSpPr>
          <p:cNvPr id="1002" name="그룹 1002"/>
          <p:cNvGrpSpPr/>
          <p:nvPr/>
        </p:nvGrpSpPr>
        <p:grpSpPr>
          <a:xfrm>
            <a:off x="787187" y="6433334"/>
            <a:ext cx="10616720" cy="50793"/>
            <a:chOff x="1180780" y="9650000"/>
            <a:chExt cx="15925080" cy="76190"/>
          </a:xfrm>
          <a:solidFill>
            <a:srgbClr val="95AC89"/>
          </a:solidFill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  <a:grpFill/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6D866B-E320-4C6F-A526-015FBDD438AF}"/>
              </a:ext>
            </a:extLst>
          </p:cNvPr>
          <p:cNvGrpSpPr/>
          <p:nvPr/>
        </p:nvGrpSpPr>
        <p:grpSpPr>
          <a:xfrm>
            <a:off x="4771732" y="1082077"/>
            <a:ext cx="7275488" cy="4966709"/>
            <a:chOff x="4771732" y="1082077"/>
            <a:chExt cx="7275488" cy="4966709"/>
          </a:xfrm>
        </p:grpSpPr>
        <p:sp>
          <p:nvSpPr>
            <p:cNvPr id="9" name="Object 9"/>
            <p:cNvSpPr txBox="1"/>
            <p:nvPr/>
          </p:nvSpPr>
          <p:spPr>
            <a:xfrm>
              <a:off x="5899439" y="1270005"/>
              <a:ext cx="4324453" cy="69839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200" b="1" spc="-200" dirty="0">
                  <a:solidFill>
                    <a:srgbClr val="00585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>서론</a:t>
              </a:r>
              <a:endParaRPr lang="en-US" sz="933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1732" y="1082077"/>
              <a:ext cx="992125" cy="1125947"/>
            </a:xfrm>
            <a:prstGeom prst="rect">
              <a:avLst/>
            </a:prstGeom>
          </p:spPr>
        </p:pic>
        <p:sp>
          <p:nvSpPr>
            <p:cNvPr id="11" name="Object 11"/>
            <p:cNvSpPr txBox="1"/>
            <p:nvPr/>
          </p:nvSpPr>
          <p:spPr>
            <a:xfrm>
              <a:off x="4862734" y="1503434"/>
              <a:ext cx="837662" cy="4364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spc="-133" dirty="0">
                  <a:solidFill>
                    <a:srgbClr val="005850"/>
                  </a:solidFill>
                  <a:latin typeface="Gmarket Sans Medium" pitchFamily="34" charset="0"/>
                  <a:cs typeface="Gmarket Sans Medium" pitchFamily="34" charset="0"/>
                </a:rPr>
                <a:t>01</a:t>
              </a:r>
              <a:endParaRPr lang="en-US" sz="1050" dirty="0"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4922007" y="1361489"/>
              <a:ext cx="738873" cy="24734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pc="-67" dirty="0">
                  <a:solidFill>
                    <a:srgbClr val="005850"/>
                  </a:solidFill>
                  <a:latin typeface="Gmarket Sans Medium" pitchFamily="34" charset="0"/>
                  <a:cs typeface="Gmarket Sans Medium" pitchFamily="34" charset="0"/>
                </a:rPr>
                <a:t>STEP</a:t>
              </a:r>
              <a:endParaRPr lang="en-US" sz="1050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5889313" y="2646376"/>
              <a:ext cx="5792147" cy="69839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200" b="1" spc="-200" dirty="0">
                  <a:solidFill>
                    <a:srgbClr val="00585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>아이디어 개발 추진 내용과 범위</a:t>
              </a:r>
              <a:endParaRPr lang="en-US" sz="933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1732" y="2363180"/>
              <a:ext cx="992125" cy="1125947"/>
            </a:xfrm>
            <a:prstGeom prst="rect">
              <a:avLst/>
            </a:prstGeom>
          </p:spPr>
        </p:pic>
        <p:sp>
          <p:nvSpPr>
            <p:cNvPr id="18" name="Object 18"/>
            <p:cNvSpPr txBox="1"/>
            <p:nvPr/>
          </p:nvSpPr>
          <p:spPr>
            <a:xfrm>
              <a:off x="4838350" y="2801842"/>
              <a:ext cx="837662" cy="4364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spc="-133" dirty="0">
                  <a:solidFill>
                    <a:srgbClr val="005850"/>
                  </a:solidFill>
                  <a:latin typeface="Gmarket Sans Medium" pitchFamily="34" charset="0"/>
                  <a:cs typeface="Gmarket Sans Medium" pitchFamily="34" charset="0"/>
                </a:rPr>
                <a:t>02</a:t>
              </a:r>
              <a:endParaRPr lang="en-US" sz="1050" dirty="0"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897623" y="2642593"/>
              <a:ext cx="738873" cy="24734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pc="-67" dirty="0">
                  <a:solidFill>
                    <a:srgbClr val="005850"/>
                  </a:solidFill>
                  <a:latin typeface="Gmarket Sans Medium" pitchFamily="34" charset="0"/>
                  <a:cs typeface="Gmarket Sans Medium" pitchFamily="34" charset="0"/>
                </a:rPr>
                <a:t>STEP</a:t>
              </a:r>
              <a:endParaRPr lang="en-US" sz="1050" dirty="0"/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889313" y="3838595"/>
              <a:ext cx="6157907" cy="69839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200" b="1" spc="-200" dirty="0" err="1">
                  <a:solidFill>
                    <a:srgbClr val="00585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>아이디어</a:t>
              </a:r>
              <a:r>
                <a:rPr lang="en-US" sz="3200" b="1" spc="-200" dirty="0">
                  <a:solidFill>
                    <a:srgbClr val="00585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> </a:t>
              </a:r>
              <a:r>
                <a:rPr lang="en-US" sz="3200" b="1" spc="-200" dirty="0" err="1">
                  <a:solidFill>
                    <a:srgbClr val="00585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>개발</a:t>
              </a:r>
              <a:r>
                <a:rPr lang="en-US" sz="3200" b="1" spc="-200" dirty="0">
                  <a:solidFill>
                    <a:srgbClr val="00585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> 진행 내용 및 결과</a:t>
              </a:r>
              <a:endParaRPr lang="en-US" sz="933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1732" y="3650633"/>
              <a:ext cx="992125" cy="1125947"/>
            </a:xfrm>
            <a:prstGeom prst="rect">
              <a:avLst/>
            </a:prstGeom>
          </p:spPr>
        </p:pic>
        <p:sp>
          <p:nvSpPr>
            <p:cNvPr id="22" name="Object 22"/>
            <p:cNvSpPr txBox="1"/>
            <p:nvPr/>
          </p:nvSpPr>
          <p:spPr>
            <a:xfrm>
              <a:off x="4985706" y="4082943"/>
              <a:ext cx="592915" cy="4364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spc="-133" dirty="0">
                  <a:solidFill>
                    <a:srgbClr val="005850"/>
                  </a:solidFill>
                  <a:latin typeface="Gmarket Sans Medium" pitchFamily="34" charset="0"/>
                  <a:cs typeface="Gmarket Sans Medium" pitchFamily="34" charset="0"/>
                </a:rPr>
                <a:t>03</a:t>
              </a:r>
              <a:endParaRPr lang="en-US" sz="1050" dirty="0"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4897623" y="3930046"/>
              <a:ext cx="738873" cy="24734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pc="-67" dirty="0">
                  <a:solidFill>
                    <a:srgbClr val="005850"/>
                  </a:solidFill>
                  <a:latin typeface="Gmarket Sans Medium" pitchFamily="34" charset="0"/>
                  <a:cs typeface="Gmarket Sans Medium" pitchFamily="34" charset="0"/>
                </a:rPr>
                <a:t>STEP</a:t>
              </a:r>
              <a:endParaRPr lang="en-US" sz="1050" dirty="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952298" y="5195479"/>
              <a:ext cx="4324453" cy="69839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200" b="1" spc="-200" dirty="0">
                  <a:solidFill>
                    <a:srgbClr val="00585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Gmarket Sans Bold" pitchFamily="34" charset="0"/>
                </a:rPr>
                <a:t>결론</a:t>
              </a:r>
              <a:endParaRPr lang="en-US" sz="933" b="1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1732" y="4922839"/>
              <a:ext cx="992125" cy="1125947"/>
            </a:xfrm>
            <a:prstGeom prst="rect">
              <a:avLst/>
            </a:prstGeom>
          </p:spPr>
        </p:pic>
        <p:sp>
          <p:nvSpPr>
            <p:cNvPr id="26" name="Object 26"/>
            <p:cNvSpPr txBox="1"/>
            <p:nvPr/>
          </p:nvSpPr>
          <p:spPr>
            <a:xfrm>
              <a:off x="4838350" y="5357498"/>
              <a:ext cx="837662" cy="43649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spc="-133" dirty="0">
                  <a:solidFill>
                    <a:srgbClr val="005850"/>
                  </a:solidFill>
                  <a:latin typeface="Gmarket Sans Medium" pitchFamily="34" charset="0"/>
                  <a:cs typeface="Gmarket Sans Medium" pitchFamily="34" charset="0"/>
                </a:rPr>
                <a:t>04</a:t>
              </a:r>
              <a:endParaRPr lang="en-US" sz="1050" dirty="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4897623" y="5198249"/>
              <a:ext cx="738873" cy="24734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pc="-67" dirty="0">
                  <a:solidFill>
                    <a:srgbClr val="005850"/>
                  </a:solidFill>
                  <a:latin typeface="Gmarket Sans Medium" pitchFamily="34" charset="0"/>
                  <a:cs typeface="Gmarket Sans Medium" pitchFamily="34" charset="0"/>
                </a:rPr>
                <a:t>STEP</a:t>
              </a:r>
              <a:endParaRPr lang="en-US" sz="1050" dirty="0"/>
            </a:p>
          </p:txBody>
        </p:sp>
      </p:grpSp>
      <p:pic>
        <p:nvPicPr>
          <p:cNvPr id="1028" name="Picture 4" descr="스마트 시티 - 무료 건물개 아이콘">
            <a:extLst>
              <a:ext uri="{FF2B5EF4-FFF2-40B4-BE49-F238E27FC236}">
                <a16:creationId xmlns:a16="http://schemas.microsoft.com/office/drawing/2014/main" id="{0FC21B73-296A-4720-8BAF-6E453A08D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80" y="2048256"/>
            <a:ext cx="3356516" cy="335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65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gb872655738_2_26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1" name="Google Shape;331;gb872655738_2_26"/>
          <p:cNvSpPr txBox="1"/>
          <p:nvPr/>
        </p:nvSpPr>
        <p:spPr>
          <a:xfrm>
            <a:off x="648300" y="254000"/>
            <a:ext cx="8322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현황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  <a:endParaRPr sz="3600" b="1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AC7CC5-14A3-443C-9803-B2D80794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333060"/>
            <a:ext cx="7175642" cy="4363564"/>
          </a:xfrm>
          <a:prstGeom prst="rect">
            <a:avLst/>
          </a:prstGeom>
        </p:spPr>
      </p:pic>
      <p:sp>
        <p:nvSpPr>
          <p:cNvPr id="12" name="Google Shape;166;p5">
            <a:extLst>
              <a:ext uri="{FF2B5EF4-FFF2-40B4-BE49-F238E27FC236}">
                <a16:creationId xmlns:a16="http://schemas.microsoft.com/office/drawing/2014/main" id="{2FD55670-FD52-48E6-8181-955E7023FF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3" name="Google Shape;308;gb872655738_2_4">
            <a:extLst>
              <a:ext uri="{FF2B5EF4-FFF2-40B4-BE49-F238E27FC236}">
                <a16:creationId xmlns:a16="http://schemas.microsoft.com/office/drawing/2014/main" id="{05CD330E-DF36-4516-A1B1-FDD96075CFEE}"/>
              </a:ext>
            </a:extLst>
          </p:cNvPr>
          <p:cNvSpPr txBox="1"/>
          <p:nvPr/>
        </p:nvSpPr>
        <p:spPr>
          <a:xfrm>
            <a:off x="469900" y="1160070"/>
            <a:ext cx="807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●"/>
            </a:pPr>
            <a:r>
              <a:rPr lang="ko-KR" altLang="en-US" sz="25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소프트</a:t>
            </a: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웨어</a:t>
            </a:r>
            <a:r>
              <a:rPr lang="en-US" sz="25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부분</a:t>
            </a:r>
            <a:endParaRPr sz="25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14" name="Google Shape;299;gea98bcb810_0_193">
            <a:extLst>
              <a:ext uri="{FF2B5EF4-FFF2-40B4-BE49-F238E27FC236}">
                <a16:creationId xmlns:a16="http://schemas.microsoft.com/office/drawing/2014/main" id="{5710BB48-8D5C-4C0A-A6F4-C286CDCF9A1E}"/>
              </a:ext>
            </a:extLst>
          </p:cNvPr>
          <p:cNvSpPr txBox="1"/>
          <p:nvPr/>
        </p:nvSpPr>
        <p:spPr>
          <a:xfrm>
            <a:off x="1079500" y="1769670"/>
            <a:ext cx="94851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87350">
              <a:buClr>
                <a:srgbClr val="595959"/>
              </a:buClr>
              <a:buSzPts val="2500"/>
              <a:buFont typeface="Malgun Gothic"/>
              <a:buChar char="➔"/>
            </a:pPr>
            <a:r>
              <a:rPr lang="en-US" altLang="ko-KR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RabbitMQ</a:t>
            </a:r>
            <a:r>
              <a:rPr lang="ko-KR" altLang="en-US" sz="220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를</a:t>
            </a:r>
            <a:r>
              <a:rPr lang="ko-KR" altLang="en-US" sz="22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 이용해 </a:t>
            </a:r>
            <a:r>
              <a:rPr lang="ko-KR" altLang="en-US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/>
                <a:cs typeface="Malgun Gothic"/>
                <a:sym typeface="Malgun Gothic"/>
              </a:rPr>
              <a:t>이벤트 발생 시 메세지를 보냄</a:t>
            </a:r>
            <a:endParaRPr lang="en-US" altLang="ko-KR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9EE8D07-EF12-4BCB-8698-66BC3A44F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19" y="2999285"/>
            <a:ext cx="5685344" cy="3031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EEF3BDF6-7E66-447B-9768-2705F491445F}"/>
              </a:ext>
            </a:extLst>
          </p:cNvPr>
          <p:cNvSpPr/>
          <p:nvPr/>
        </p:nvSpPr>
        <p:spPr>
          <a:xfrm>
            <a:off x="6075452" y="4591137"/>
            <a:ext cx="1089060" cy="1602237"/>
          </a:xfrm>
          <a:prstGeom prst="ellipse">
            <a:avLst/>
          </a:prstGeom>
          <a:noFill/>
          <a:ln w="28575">
            <a:solidFill>
              <a:srgbClr val="5A7D5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gb872655738_2_26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1" name="Google Shape;331;gb872655738_2_26"/>
          <p:cNvSpPr txBox="1"/>
          <p:nvPr/>
        </p:nvSpPr>
        <p:spPr>
          <a:xfrm>
            <a:off x="648300" y="254000"/>
            <a:ext cx="8322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현황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  <a:endParaRPr sz="3600" b="1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Google Shape;166;p5">
            <a:extLst>
              <a:ext uri="{FF2B5EF4-FFF2-40B4-BE49-F238E27FC236}">
                <a16:creationId xmlns:a16="http://schemas.microsoft.com/office/drawing/2014/main" id="{2FD55670-FD52-48E6-8181-955E7023FF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3" name="Google Shape;308;gb872655738_2_4">
            <a:extLst>
              <a:ext uri="{FF2B5EF4-FFF2-40B4-BE49-F238E27FC236}">
                <a16:creationId xmlns:a16="http://schemas.microsoft.com/office/drawing/2014/main" id="{05CD330E-DF36-4516-A1B1-FDD96075CFEE}"/>
              </a:ext>
            </a:extLst>
          </p:cNvPr>
          <p:cNvSpPr txBox="1"/>
          <p:nvPr/>
        </p:nvSpPr>
        <p:spPr>
          <a:xfrm>
            <a:off x="469900" y="1160070"/>
            <a:ext cx="807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●"/>
            </a:pPr>
            <a:r>
              <a:rPr lang="ko-KR" altLang="en-US" sz="25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소프트</a:t>
            </a: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웨어</a:t>
            </a:r>
            <a:r>
              <a:rPr lang="en-US" sz="25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부분</a:t>
            </a:r>
            <a:endParaRPr sz="25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14" name="Google Shape;299;gea98bcb810_0_193">
            <a:extLst>
              <a:ext uri="{FF2B5EF4-FFF2-40B4-BE49-F238E27FC236}">
                <a16:creationId xmlns:a16="http://schemas.microsoft.com/office/drawing/2014/main" id="{5710BB48-8D5C-4C0A-A6F4-C286CDCF9A1E}"/>
              </a:ext>
            </a:extLst>
          </p:cNvPr>
          <p:cNvSpPr txBox="1"/>
          <p:nvPr/>
        </p:nvSpPr>
        <p:spPr>
          <a:xfrm>
            <a:off x="1079500" y="1769670"/>
            <a:ext cx="94851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87350">
              <a:buClr>
                <a:srgbClr val="595959"/>
              </a:buClr>
              <a:buSzPts val="2500"/>
              <a:buFont typeface="Malgun Gothic"/>
              <a:buChar char="➔"/>
            </a:pPr>
            <a:r>
              <a:rPr lang="en-US" altLang="ko-KR" sz="2200" b="1">
                <a:solidFill>
                  <a:srgbClr val="668E43"/>
                </a:solidFill>
                <a:ea typeface="G마켓 산스 TTF Medium"/>
              </a:rPr>
              <a:t>Scale-to-zero, Auto-scaling </a:t>
            </a:r>
            <a:r>
              <a:rPr lang="en-US" altLang="ko-KR" sz="2200" b="1" err="1">
                <a:solidFill>
                  <a:srgbClr val="668E43"/>
                </a:solidFill>
                <a:ea typeface="G마켓 산스 TTF Medium"/>
              </a:rPr>
              <a:t>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5B8B53-39DB-4E87-AD68-AFB8FF548B5E}"/>
              </a:ext>
            </a:extLst>
          </p:cNvPr>
          <p:cNvGrpSpPr/>
          <p:nvPr/>
        </p:nvGrpSpPr>
        <p:grpSpPr>
          <a:xfrm>
            <a:off x="2385057" y="2197627"/>
            <a:ext cx="8179543" cy="4578395"/>
            <a:chOff x="3179772" y="2127020"/>
            <a:chExt cx="8179543" cy="457839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C36CC6F-8E63-4A98-AF36-6F73EF1FD061}"/>
                </a:ext>
              </a:extLst>
            </p:cNvPr>
            <p:cNvSpPr/>
            <p:nvPr/>
          </p:nvSpPr>
          <p:spPr>
            <a:xfrm>
              <a:off x="3179772" y="2649347"/>
              <a:ext cx="1607170" cy="1184922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sz="16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C9E95E6-AAB1-4CB5-ABC6-8FFE4CB43484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4786942" y="3241808"/>
              <a:ext cx="546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A37058B-5D6E-42F8-AF36-EF9177269DA4}"/>
                </a:ext>
              </a:extLst>
            </p:cNvPr>
            <p:cNvGrpSpPr/>
            <p:nvPr/>
          </p:nvGrpSpPr>
          <p:grpSpPr>
            <a:xfrm>
              <a:off x="5333168" y="2127020"/>
              <a:ext cx="5031938" cy="1934743"/>
              <a:chOff x="3196206" y="968967"/>
              <a:chExt cx="6040074" cy="2385215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45DB788-A234-4019-8938-10B9AE5533A8}"/>
                  </a:ext>
                </a:extLst>
              </p:cNvPr>
              <p:cNvSpPr/>
              <p:nvPr/>
            </p:nvSpPr>
            <p:spPr>
              <a:xfrm>
                <a:off x="3196206" y="1332446"/>
                <a:ext cx="6040074" cy="20217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6FAA9FF-CE63-4120-A7A5-1B7768FD037A}"/>
                  </a:ext>
                </a:extLst>
              </p:cNvPr>
              <p:cNvSpPr/>
              <p:nvPr/>
            </p:nvSpPr>
            <p:spPr>
              <a:xfrm>
                <a:off x="3389652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Metrics</a:t>
                </a:r>
              </a:p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adapter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226E933-6E38-48A3-BD8D-862FB29FEA39}"/>
                  </a:ext>
                </a:extLst>
              </p:cNvPr>
              <p:cNvSpPr txBox="1"/>
              <p:nvPr/>
            </p:nvSpPr>
            <p:spPr>
              <a:xfrm>
                <a:off x="5747204" y="968967"/>
                <a:ext cx="938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KEDA</a:t>
                </a:r>
                <a:endParaRPr lang="ko-KR" altLang="en-US" b="1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70CDF1A-7EAD-40A1-9EE7-96AC951D5086}"/>
                  </a:ext>
                </a:extLst>
              </p:cNvPr>
              <p:cNvSpPr/>
              <p:nvPr/>
            </p:nvSpPr>
            <p:spPr>
              <a:xfrm>
                <a:off x="5339271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Controller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2979B93-3904-43DB-90E7-B4124DE251A3}"/>
                  </a:ext>
                </a:extLst>
              </p:cNvPr>
              <p:cNvSpPr/>
              <p:nvPr/>
            </p:nvSpPr>
            <p:spPr>
              <a:xfrm>
                <a:off x="7288890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Scaler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44156B28-7ABD-437A-BFFF-95DE8D5EFFC4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 rot="16200000" flipH="1">
              <a:off x="4298022" y="3519604"/>
              <a:ext cx="1534931" cy="216426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C810E765-CAD8-40AC-91F5-562FB152F98A}"/>
                </a:ext>
              </a:extLst>
            </p:cNvPr>
            <p:cNvCxnSpPr>
              <a:cxnSpLocks/>
              <a:stCxn id="33" idx="2"/>
              <a:endCxn id="25" idx="0"/>
            </p:cNvCxnSpPr>
            <p:nvPr/>
          </p:nvCxnSpPr>
          <p:spPr>
            <a:xfrm rot="5400000">
              <a:off x="6344659" y="3864721"/>
              <a:ext cx="1307437" cy="1701520"/>
            </a:xfrm>
            <a:prstGeom prst="bentConnector3">
              <a:avLst>
                <a:gd name="adj1" fmla="val 41772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4501C2-125A-4326-8D10-02F5338146ED}"/>
                </a:ext>
              </a:extLst>
            </p:cNvPr>
            <p:cNvSpPr txBox="1"/>
            <p:nvPr/>
          </p:nvSpPr>
          <p:spPr>
            <a:xfrm>
              <a:off x="6130685" y="4601659"/>
              <a:ext cx="1975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 </a:t>
              </a:r>
              <a:r>
                <a:rPr lang="en-US" altLang="ko-KR" sz="1100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</a:t>
              </a:r>
              <a:endParaRPr lang="ko-KR" altLang="en-US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0A255F-2630-48C0-BACA-CD18CE52A145}"/>
                </a:ext>
              </a:extLst>
            </p:cNvPr>
            <p:cNvSpPr txBox="1"/>
            <p:nvPr/>
          </p:nvSpPr>
          <p:spPr>
            <a:xfrm>
              <a:off x="3992587" y="4581022"/>
              <a:ext cx="1796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  </a:t>
              </a:r>
              <a:r>
                <a:rPr lang="en-US" altLang="ko-KR" sz="1100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AC52C47-302E-4595-9766-30D845BEB935}"/>
                </a:ext>
              </a:extLst>
            </p:cNvPr>
            <p:cNvGrpSpPr/>
            <p:nvPr/>
          </p:nvGrpSpPr>
          <p:grpSpPr>
            <a:xfrm>
              <a:off x="8744434" y="5211137"/>
              <a:ext cx="1155830" cy="1125373"/>
              <a:chOff x="6456309" y="3965556"/>
              <a:chExt cx="2043759" cy="2043759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6708514-D9C3-4C53-B48D-31A33AC2899F}"/>
                  </a:ext>
                </a:extLst>
              </p:cNvPr>
              <p:cNvSpPr/>
              <p:nvPr/>
            </p:nvSpPr>
            <p:spPr>
              <a:xfrm>
                <a:off x="6456309" y="3965556"/>
                <a:ext cx="2043759" cy="204375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번개 31">
                <a:extLst>
                  <a:ext uri="{FF2B5EF4-FFF2-40B4-BE49-F238E27FC236}">
                    <a16:creationId xmlns:a16="http://schemas.microsoft.com/office/drawing/2014/main" id="{0C86C066-CA96-4A0C-A0F0-81CC0CB483E6}"/>
                  </a:ext>
                </a:extLst>
              </p:cNvPr>
              <p:cNvSpPr/>
              <p:nvPr/>
            </p:nvSpPr>
            <p:spPr>
              <a:xfrm rot="356127">
                <a:off x="7065964" y="4566177"/>
                <a:ext cx="824444" cy="842515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2D5FA6E-527A-49CF-804B-CAEAF6B5BF77}"/>
                </a:ext>
              </a:extLst>
            </p:cNvPr>
            <p:cNvCxnSpPr>
              <a:stCxn id="31" idx="0"/>
            </p:cNvCxnSpPr>
            <p:nvPr/>
          </p:nvCxnSpPr>
          <p:spPr>
            <a:xfrm flipH="1" flipV="1">
              <a:off x="9322347" y="4073224"/>
              <a:ext cx="2" cy="11379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9A0173-127B-4E8C-A2FA-E1D48DDAACF1}"/>
                </a:ext>
              </a:extLst>
            </p:cNvPr>
            <p:cNvSpPr txBox="1"/>
            <p:nvPr/>
          </p:nvSpPr>
          <p:spPr>
            <a:xfrm>
              <a:off x="9900261" y="5450656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RabbitMQ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</a:t>
              </a:r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0F0037-50CE-4CAE-849D-575D394DDA7C}"/>
                </a:ext>
              </a:extLst>
            </p:cNvPr>
            <p:cNvSpPr txBox="1"/>
            <p:nvPr/>
          </p:nvSpPr>
          <p:spPr>
            <a:xfrm>
              <a:off x="9453438" y="4472341"/>
              <a:ext cx="1069962" cy="24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Any Event?</a:t>
              </a:r>
              <a:endPara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E899666-481C-49EF-8895-B1B7592B78D3}"/>
                </a:ext>
              </a:extLst>
            </p:cNvPr>
            <p:cNvGrpSpPr/>
            <p:nvPr/>
          </p:nvGrpSpPr>
          <p:grpSpPr>
            <a:xfrm>
              <a:off x="4644485" y="5369200"/>
              <a:ext cx="2931236" cy="1336215"/>
              <a:chOff x="4644485" y="5369200"/>
              <a:chExt cx="2931236" cy="133621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6039EF0-3CD3-42E0-9337-682C631CC3DF}"/>
                  </a:ext>
                </a:extLst>
              </p:cNvPr>
              <p:cNvGrpSpPr/>
              <p:nvPr/>
            </p:nvGrpSpPr>
            <p:grpSpPr>
              <a:xfrm>
                <a:off x="4644485" y="5526566"/>
                <a:ext cx="2931236" cy="1178849"/>
                <a:chOff x="4644485" y="5526566"/>
                <a:chExt cx="2931236" cy="1178849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EFBDD28-87DF-4814-AA96-B58670BF61D9}"/>
                    </a:ext>
                  </a:extLst>
                </p:cNvPr>
                <p:cNvGrpSpPr/>
                <p:nvPr/>
              </p:nvGrpSpPr>
              <p:grpSpPr>
                <a:xfrm>
                  <a:off x="4644485" y="5526566"/>
                  <a:ext cx="1223258" cy="1178849"/>
                  <a:chOff x="4273848" y="5609946"/>
                  <a:chExt cx="1468335" cy="1453324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798E4CA8-CA86-4775-8666-24F59C533264}"/>
                      </a:ext>
                    </a:extLst>
                  </p:cNvPr>
                  <p:cNvSpPr/>
                  <p:nvPr/>
                </p:nvSpPr>
                <p:spPr>
                  <a:xfrm>
                    <a:off x="4273848" y="5609946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FD4A7113-153F-4051-B681-C1B0A53E33C6}"/>
                      </a:ext>
                    </a:extLst>
                  </p:cNvPr>
                  <p:cNvSpPr/>
                  <p:nvPr/>
                </p:nvSpPr>
                <p:spPr>
                  <a:xfrm>
                    <a:off x="4346620" y="569640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DA37C52-DCD5-42C3-98CA-21C578A98D1C}"/>
                      </a:ext>
                    </a:extLst>
                  </p:cNvPr>
                  <p:cNvSpPr/>
                  <p:nvPr/>
                </p:nvSpPr>
                <p:spPr>
                  <a:xfrm>
                    <a:off x="4419393" y="577537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Pod n</a:t>
                    </a:r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26F870C-852B-44AE-B5C8-1B40BB346EE0}"/>
                    </a:ext>
                  </a:extLst>
                </p:cNvPr>
                <p:cNvSpPr/>
                <p:nvPr/>
              </p:nvSpPr>
              <p:spPr>
                <a:xfrm>
                  <a:off x="6467000" y="5638914"/>
                  <a:ext cx="1108721" cy="1044666"/>
                </a:xfrm>
                <a:prstGeom prst="rect">
                  <a:avLst/>
                </a:prstGeom>
                <a:noFill/>
                <a:ln w="3810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Pod 0</a:t>
                  </a:r>
                  <a:endParaRPr lang="ko-KR" altLang="en-US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E68BBF-C3B6-4B18-8830-246B401DC08F}"/>
                  </a:ext>
                </a:extLst>
              </p:cNvPr>
              <p:cNvSpPr txBox="1"/>
              <p:nvPr/>
            </p:nvSpPr>
            <p:spPr>
              <a:xfrm>
                <a:off x="5949486" y="5369200"/>
                <a:ext cx="39626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14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or</a:t>
                </a:r>
                <a:endParaRPr lang="ko-KR" altLang="en-US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21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2ECDD95-4437-42E5-9840-50B3DA61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7" t="11590" r="2391" b="15884"/>
          <a:stretch/>
        </p:blipFill>
        <p:spPr>
          <a:xfrm>
            <a:off x="230944" y="3057408"/>
            <a:ext cx="8548812" cy="3664067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77CE01E-FC2F-4EB7-BAC3-8C0A5B60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1179" y="1015900"/>
            <a:ext cx="5349509" cy="534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0" name="Google Shape;340;gb872655738_2_37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2" name="Google Shape;342;gb872655738_2_37"/>
          <p:cNvSpPr txBox="1"/>
          <p:nvPr/>
        </p:nvSpPr>
        <p:spPr>
          <a:xfrm>
            <a:off x="648300" y="254000"/>
            <a:ext cx="8322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현황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  <a:endParaRPr sz="36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Google Shape;166;p5">
            <a:extLst>
              <a:ext uri="{FF2B5EF4-FFF2-40B4-BE49-F238E27FC236}">
                <a16:creationId xmlns:a16="http://schemas.microsoft.com/office/drawing/2014/main" id="{437BCF77-EAEF-4561-A4F7-FEB2E20CBB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11" name="Google Shape;308;gb872655738_2_4">
            <a:extLst>
              <a:ext uri="{FF2B5EF4-FFF2-40B4-BE49-F238E27FC236}">
                <a16:creationId xmlns:a16="http://schemas.microsoft.com/office/drawing/2014/main" id="{1EFF5058-8511-469D-ACD5-B67D67F85DC4}"/>
              </a:ext>
            </a:extLst>
          </p:cNvPr>
          <p:cNvSpPr txBox="1"/>
          <p:nvPr/>
        </p:nvSpPr>
        <p:spPr>
          <a:xfrm>
            <a:off x="469900" y="1160070"/>
            <a:ext cx="807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●"/>
            </a:pPr>
            <a:r>
              <a:rPr lang="ko-KR" altLang="en-US" sz="25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소프트</a:t>
            </a:r>
            <a:r>
              <a:rPr lang="en-US" sz="25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웨어</a:t>
            </a:r>
            <a:r>
              <a:rPr lang="en-US" sz="25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부분</a:t>
            </a:r>
            <a:endParaRPr sz="2500" b="1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12" name="Google Shape;299;gea98bcb810_0_193">
            <a:extLst>
              <a:ext uri="{FF2B5EF4-FFF2-40B4-BE49-F238E27FC236}">
                <a16:creationId xmlns:a16="http://schemas.microsoft.com/office/drawing/2014/main" id="{FA7F05EA-8E43-4BB3-BCE7-9047F2EFE2F7}"/>
              </a:ext>
            </a:extLst>
          </p:cNvPr>
          <p:cNvSpPr txBox="1"/>
          <p:nvPr/>
        </p:nvSpPr>
        <p:spPr>
          <a:xfrm>
            <a:off x="1079500" y="1769670"/>
            <a:ext cx="9485100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Malgun Gothic"/>
              <a:buChar char="➔"/>
            </a:pPr>
            <a:r>
              <a:rPr lang="en-US" altLang="ko-KR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YOLOv4 </a:t>
            </a:r>
            <a:r>
              <a:rPr lang="ko-KR" altLang="en-US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모델</a:t>
            </a:r>
            <a:r>
              <a:rPr lang="ko-KR" altLang="en-US" sz="2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을 사용해서 </a:t>
            </a:r>
            <a:r>
              <a:rPr lang="ko-KR" altLang="en-US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위험 요소 감지</a:t>
            </a:r>
          </a:p>
          <a:p>
            <a:pPr marL="457200" lvl="0" indent="-38735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Malgun Gothic"/>
              <a:buChar char="➔"/>
            </a:pPr>
            <a:endParaRPr lang="ko-KR" altLang="en-US" sz="22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Malgun Gothic"/>
              <a:buChar char="➔"/>
            </a:pPr>
            <a:r>
              <a:rPr lang="ko-KR" altLang="en-US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교통사고</a:t>
            </a:r>
            <a:r>
              <a:rPr lang="en-US" altLang="ko-KR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, </a:t>
            </a:r>
            <a:r>
              <a:rPr lang="ko-KR" altLang="en-US" sz="22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화재</a:t>
            </a:r>
            <a:r>
              <a:rPr lang="en-US" altLang="ko-KR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, </a:t>
            </a:r>
            <a:r>
              <a:rPr lang="ko-KR" altLang="en-US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총</a:t>
            </a:r>
            <a:r>
              <a:rPr lang="en-US" altLang="ko-KR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, </a:t>
            </a:r>
            <a:r>
              <a:rPr lang="ko-KR" altLang="en-US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칼</a:t>
            </a:r>
            <a:r>
              <a:rPr lang="ko-KR" altLang="en-US" sz="22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에 </a:t>
            </a:r>
            <a:r>
              <a:rPr lang="ko-KR" altLang="en-US" sz="22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대한 학습 완료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" name="Google Shape;351;gb872655738_2_48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3" name="Google Shape;353;gb872655738_2_48"/>
          <p:cNvSpPr txBox="1"/>
          <p:nvPr/>
        </p:nvSpPr>
        <p:spPr>
          <a:xfrm>
            <a:off x="648300" y="254000"/>
            <a:ext cx="8322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현황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  <a:endParaRPr sz="3600" b="1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82291C-826D-4A6A-8485-6D1BC51CA5F4}"/>
              </a:ext>
            </a:extLst>
          </p:cNvPr>
          <p:cNvGrpSpPr/>
          <p:nvPr/>
        </p:nvGrpSpPr>
        <p:grpSpPr>
          <a:xfrm>
            <a:off x="1660191" y="2247040"/>
            <a:ext cx="9218480" cy="4478626"/>
            <a:chOff x="648302" y="254000"/>
            <a:chExt cx="11378598" cy="6331644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415500EE-37BE-415A-8898-BE294135B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7323" y="254000"/>
              <a:ext cx="3929577" cy="633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3F223B8B-F132-4F68-B357-734F22341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02" y="1679713"/>
              <a:ext cx="7307066" cy="4859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2422171-8D00-4460-BCF1-5EB9972E4BC9}"/>
                </a:ext>
              </a:extLst>
            </p:cNvPr>
            <p:cNvCxnSpPr/>
            <p:nvPr/>
          </p:nvCxnSpPr>
          <p:spPr>
            <a:xfrm flipV="1">
              <a:off x="5327374" y="3190461"/>
              <a:ext cx="4224130" cy="24649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3BE6B91-512B-457C-B3D7-E1FB0DA29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7374" y="2892287"/>
              <a:ext cx="4104861" cy="29625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Google Shape;166;p5">
            <a:extLst>
              <a:ext uri="{FF2B5EF4-FFF2-40B4-BE49-F238E27FC236}">
                <a16:creationId xmlns:a16="http://schemas.microsoft.com/office/drawing/2014/main" id="{021B9FB6-834A-49A5-8B0E-FCB19E62E5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5" name="Google Shape;308;gb872655738_2_4">
            <a:extLst>
              <a:ext uri="{FF2B5EF4-FFF2-40B4-BE49-F238E27FC236}">
                <a16:creationId xmlns:a16="http://schemas.microsoft.com/office/drawing/2014/main" id="{874DDE45-D027-4AC2-9E22-E7AAA2B4B766}"/>
              </a:ext>
            </a:extLst>
          </p:cNvPr>
          <p:cNvSpPr txBox="1"/>
          <p:nvPr/>
        </p:nvSpPr>
        <p:spPr>
          <a:xfrm>
            <a:off x="469900" y="1160070"/>
            <a:ext cx="807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●"/>
            </a:pPr>
            <a:r>
              <a:rPr lang="ko-KR" altLang="en-US" sz="25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소프트</a:t>
            </a: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웨어</a:t>
            </a:r>
            <a:r>
              <a:rPr lang="en-US" sz="25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부분</a:t>
            </a:r>
            <a:endParaRPr sz="25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16" name="Google Shape;299;gea98bcb810_0_193">
            <a:extLst>
              <a:ext uri="{FF2B5EF4-FFF2-40B4-BE49-F238E27FC236}">
                <a16:creationId xmlns:a16="http://schemas.microsoft.com/office/drawing/2014/main" id="{7C3C51F8-A9C3-4C63-BC73-AB19E8B26945}"/>
              </a:ext>
            </a:extLst>
          </p:cNvPr>
          <p:cNvSpPr txBox="1"/>
          <p:nvPr/>
        </p:nvSpPr>
        <p:spPr>
          <a:xfrm>
            <a:off x="1079500" y="1769670"/>
            <a:ext cx="94851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Malgun Gothic"/>
              <a:buChar char="➔"/>
            </a:pPr>
            <a:r>
              <a:rPr lang="en-US" altLang="ko-KR" sz="2200" b="1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Tmap</a:t>
            </a:r>
            <a:r>
              <a:rPr lang="ko-KR" altLang="en-US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altLang="ko-KR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API</a:t>
            </a:r>
            <a:r>
              <a:rPr lang="ko-KR" altLang="en-US" sz="22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를 이용해 </a:t>
            </a:r>
            <a:r>
              <a:rPr lang="en-US" altLang="ko-KR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SQLite</a:t>
            </a:r>
            <a:r>
              <a:rPr lang="ko-KR" altLang="en-US" sz="22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에 저장된 사고 위치를 읽어와 </a:t>
            </a:r>
            <a:r>
              <a:rPr lang="ko-KR" altLang="en-US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지도에</a:t>
            </a:r>
            <a:r>
              <a:rPr lang="ko-KR" altLang="en-US" sz="22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endParaRPr lang="en-US" altLang="ko-KR" sz="220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</a:pPr>
            <a:r>
              <a:rPr lang="ko-KR" altLang="en-US" sz="22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    표시</a:t>
            </a:r>
            <a:r>
              <a:rPr lang="ko-KR" altLang="en-US" sz="22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하는 애플리케이션 개발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gb872655738_2_59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gb872655738_2_59"/>
          <p:cNvSpPr txBox="1"/>
          <p:nvPr/>
        </p:nvSpPr>
        <p:spPr>
          <a:xfrm>
            <a:off x="648300" y="254000"/>
            <a:ext cx="7356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KOREN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연동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방안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64" name="Google Shape;364;gb872655738_2_59"/>
          <p:cNvSpPr txBox="1"/>
          <p:nvPr/>
        </p:nvSpPr>
        <p:spPr>
          <a:xfrm>
            <a:off x="648300" y="1287275"/>
            <a:ext cx="10858800" cy="497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73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❏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A7D5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KOREN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7D5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지역별 노드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A7D5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(VM)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7D5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사용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5A7D5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  <a:p>
            <a:pPr marL="69850" marR="0" lvl="0" algn="l" defTabSz="914400" rtl="0" eaLnBrk="1" fontAlgn="auto" latinLnBrk="0" hangingPunct="1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A7D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서울에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마스터 노드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서울과 대전에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워커 노드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설치</a:t>
            </a:r>
          </a:p>
          <a:p>
            <a:pPr marL="457200" marR="0" lvl="0" indent="-355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워커 노드에서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CCTV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정보를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KOREN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네트워크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를 이용해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HPC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로 빠르게 전송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marR="0" lvl="0" indent="-3873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❏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A7D5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HPC Innovation Hub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7D5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활용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5A7D5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  <a:p>
            <a:pPr marL="69850" marR="0" lvl="0" algn="l" defTabSz="914400" rtl="0" eaLnBrk="1" fontAlgn="auto" latinLnBrk="0" hangingPunct="1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A7D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초연결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지능망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KOREN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테라급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전송 장비를 활용해 워커 노드에서 전송된 영상 데이터를   </a:t>
            </a:r>
          </a:p>
          <a:p>
            <a:pPr marL="10160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  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딥러닝 알고리즘을 통해 분석하여 마스터 노드에 메시지를 전송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marR="0" lvl="0" indent="-3873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❏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A7D5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NIA PaaS-TA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7D5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활용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5A7D5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  <a:p>
            <a:pPr marL="69850" marR="0" lvl="0" algn="l" defTabSz="914400" rtl="0" eaLnBrk="1" fontAlgn="auto" latinLnBrk="0" hangingPunct="1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5A7D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MySQL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서비스와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PHP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웹 애플리케이션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생성 및 연동</a:t>
            </a:r>
          </a:p>
          <a:p>
            <a:pPr marL="457200" marR="0" lvl="0" indent="-355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PHP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Apache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를 연동한 웹 서버를 외부에서 접속할 수 있도록 노출시킴</a:t>
            </a:r>
          </a:p>
          <a:p>
            <a:pPr marL="457200" marR="0" lvl="0" indent="-355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algun Gothic"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Apache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웹 서버에서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MySQL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서버로 쿼리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할 수 있도록 구성</a:t>
            </a:r>
          </a:p>
        </p:txBody>
      </p:sp>
      <p:sp>
        <p:nvSpPr>
          <p:cNvPr id="6" name="Google Shape;166;p5">
            <a:extLst>
              <a:ext uri="{FF2B5EF4-FFF2-40B4-BE49-F238E27FC236}">
                <a16:creationId xmlns:a16="http://schemas.microsoft.com/office/drawing/2014/main" id="{63641A6E-8817-4F45-B723-8FAE083833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gb872655738_2_68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2" name="Google Shape;372;gb872655738_2_68"/>
          <p:cNvSpPr txBox="1"/>
          <p:nvPr/>
        </p:nvSpPr>
        <p:spPr>
          <a:xfrm>
            <a:off x="648300" y="254000"/>
            <a:ext cx="108588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멘토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의견에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따른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개선사항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진행방향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3ECD8FB-57F3-4279-8939-7DE0A5603C84}"/>
              </a:ext>
            </a:extLst>
          </p:cNvPr>
          <p:cNvGraphicFramePr>
            <a:graphicFrameLocks noGrp="1"/>
          </p:cNvGraphicFramePr>
          <p:nvPr/>
        </p:nvGraphicFramePr>
        <p:xfrm>
          <a:off x="6800562" y="2352577"/>
          <a:ext cx="4706538" cy="41250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96600">
                  <a:extLst>
                    <a:ext uri="{9D8B030D-6E8A-4147-A177-3AD203B41FA5}">
                      <a16:colId xmlns:a16="http://schemas.microsoft.com/office/drawing/2014/main" val="3970256833"/>
                    </a:ext>
                  </a:extLst>
                </a:gridCol>
                <a:gridCol w="2409938">
                  <a:extLst>
                    <a:ext uri="{9D8B030D-6E8A-4147-A177-3AD203B41FA5}">
                      <a16:colId xmlns:a16="http://schemas.microsoft.com/office/drawing/2014/main" val="2489648202"/>
                    </a:ext>
                  </a:extLst>
                </a:gridCol>
              </a:tblGrid>
              <a:tr h="7885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HPC -&gt; Master</a:t>
                      </a:r>
                    </a:p>
                    <a:p>
                      <a:pPr algn="ctr" fontAlgn="ctr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종단 간 메시지 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전달 지연 시간 </a:t>
                      </a:r>
                    </a:p>
                  </a:txBody>
                  <a:tcPr marL="6350" marR="6350" marT="6350" marB="0" anchor="ctr">
                    <a:lnB w="12700" cmpd="sng">
                      <a:noFill/>
                    </a:lnB>
                    <a:solidFill>
                      <a:srgbClr val="A5A5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Queue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 메시지 도착 후</a:t>
                      </a:r>
                      <a:endParaRPr lang="en-US" altLang="ko-KR" sz="1400" b="1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Pod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배포</a:t>
                      </a: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지연 시간</a:t>
                      </a:r>
                    </a:p>
                  </a:txBody>
                  <a:tcPr marL="6350" marR="6350" marT="6350" marB="0" anchor="ctr">
                    <a:lnB w="12700" cmpd="sng">
                      <a:noFill/>
                    </a:lnB>
                    <a:solidFill>
                      <a:srgbClr val="A5A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569209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0.035966158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10.25454681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948701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0.036751986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10.30497762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563885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0.030430794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10.76523033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783765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0.029996872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10.54907236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70738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0.030314684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11.02154791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950836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0.028277159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10.81949985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002251"/>
                  </a:ext>
                </a:extLst>
              </a:tr>
              <a:tr h="2829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0.043210268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10.80474039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954449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0.039100409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9.97411845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400365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0.043678284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10.11571491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05706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0.037663698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10.56790171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589862"/>
                  </a:ext>
                </a:extLst>
              </a:tr>
              <a:tr h="30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+mj-ea"/>
                          <a:ea typeface="+mj-ea"/>
                        </a:rPr>
                        <a:t>0.035539031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+mj-ea"/>
                          <a:ea typeface="+mj-ea"/>
                        </a:rPr>
                        <a:t>10.51773503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89928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C2C7556-6C8B-4230-AB12-51FCD06A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68" y="2450177"/>
            <a:ext cx="5918519" cy="4125029"/>
          </a:xfrm>
          <a:prstGeom prst="rect">
            <a:avLst/>
          </a:prstGeom>
        </p:spPr>
      </p:pic>
      <p:sp>
        <p:nvSpPr>
          <p:cNvPr id="16" name="Google Shape;373;gb872655738_2_68">
            <a:extLst>
              <a:ext uri="{FF2B5EF4-FFF2-40B4-BE49-F238E27FC236}">
                <a16:creationId xmlns:a16="http://schemas.microsoft.com/office/drawing/2014/main" id="{4BF6B3D7-B353-4ED2-A2A8-506197C0E6BF}"/>
              </a:ext>
            </a:extLst>
          </p:cNvPr>
          <p:cNvSpPr txBox="1"/>
          <p:nvPr/>
        </p:nvSpPr>
        <p:spPr>
          <a:xfrm>
            <a:off x="530725" y="1277420"/>
            <a:ext cx="10858800" cy="106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Wingdings" pitchFamily="2" charset="2"/>
              <a:buChar char="q"/>
            </a:pPr>
            <a:r>
              <a:rPr lang="ko-KR" altLang="en-US" sz="2400" b="1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위험 상황을 알리는 만큼 실시간성을 보장하기 위한 확인 필요</a:t>
            </a:r>
            <a:endParaRPr lang="en-US" altLang="ko-KR" sz="2400" b="1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  <a:p>
            <a:pPr marL="1016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</a:pPr>
            <a:r>
              <a:rPr lang="en-US" altLang="ko-KR" sz="1800" b="1" dirty="0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 </a:t>
            </a:r>
            <a:r>
              <a:rPr lang="en-US" altLang="ko-KR" sz="20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▶ </a:t>
            </a:r>
            <a:r>
              <a:rPr lang="ko-KR" altLang="en-US" sz="20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각 단계별로 시간 측정</a:t>
            </a:r>
            <a:endParaRPr lang="en-US" altLang="ko-KR" sz="2000" b="1" dirty="0">
              <a:solidFill>
                <a:srgbClr val="4040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96465-64BA-4B80-A409-2717B9F52909}"/>
              </a:ext>
            </a:extLst>
          </p:cNvPr>
          <p:cNvSpPr txBox="1"/>
          <p:nvPr/>
        </p:nvSpPr>
        <p:spPr>
          <a:xfrm>
            <a:off x="6732302" y="61698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평균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62C26-F249-404D-9556-88E46C7F7368}"/>
              </a:ext>
            </a:extLst>
          </p:cNvPr>
          <p:cNvSpPr txBox="1"/>
          <p:nvPr/>
        </p:nvSpPr>
        <p:spPr>
          <a:xfrm>
            <a:off x="10566339" y="204392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단위 </a:t>
            </a:r>
            <a:r>
              <a:rPr lang="en-US" altLang="ko-KR" b="1" dirty="0"/>
              <a:t>: </a:t>
            </a:r>
            <a:r>
              <a:rPr lang="ko-KR" altLang="en-US" b="1" dirty="0"/>
              <a:t>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002BF-BD97-475A-89D2-4B2143BD7132}"/>
              </a:ext>
            </a:extLst>
          </p:cNvPr>
          <p:cNvSpPr txBox="1"/>
          <p:nvPr/>
        </p:nvSpPr>
        <p:spPr>
          <a:xfrm>
            <a:off x="9011830" y="61698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평균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A18B19-996F-45B3-AF30-AAFF9675985A}"/>
              </a:ext>
            </a:extLst>
          </p:cNvPr>
          <p:cNvSpPr/>
          <p:nvPr/>
        </p:nvSpPr>
        <p:spPr>
          <a:xfrm>
            <a:off x="1154430" y="3623310"/>
            <a:ext cx="925830" cy="17145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364C31-FA26-4855-A736-40054EF39111}"/>
              </a:ext>
            </a:extLst>
          </p:cNvPr>
          <p:cNvSpPr/>
          <p:nvPr/>
        </p:nvSpPr>
        <p:spPr>
          <a:xfrm>
            <a:off x="1154430" y="4605827"/>
            <a:ext cx="925830" cy="17145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66;p5">
            <a:extLst>
              <a:ext uri="{FF2B5EF4-FFF2-40B4-BE49-F238E27FC236}">
                <a16:creationId xmlns:a16="http://schemas.microsoft.com/office/drawing/2014/main" id="{1157C343-2823-4E40-8DA1-A17839C4E4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gb872655738_2_68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2" name="Google Shape;372;gb872655738_2_68"/>
          <p:cNvSpPr txBox="1"/>
          <p:nvPr/>
        </p:nvSpPr>
        <p:spPr>
          <a:xfrm>
            <a:off x="648300" y="254000"/>
            <a:ext cx="108588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멘토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의견에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따른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개선사항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진행방향</a:t>
            </a:r>
            <a:endParaRPr sz="4400" b="1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DD74AA-0137-4FFD-BD42-F0D83C12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836" y="2218555"/>
            <a:ext cx="8650997" cy="4639446"/>
          </a:xfrm>
          <a:prstGeom prst="rect">
            <a:avLst/>
          </a:prstGeom>
        </p:spPr>
      </p:pic>
      <p:sp>
        <p:nvSpPr>
          <p:cNvPr id="15" name="Google Shape;373;gb872655738_2_68">
            <a:extLst>
              <a:ext uri="{FF2B5EF4-FFF2-40B4-BE49-F238E27FC236}">
                <a16:creationId xmlns:a16="http://schemas.microsoft.com/office/drawing/2014/main" id="{83D88417-98B9-4B68-8C81-D20B5087D369}"/>
              </a:ext>
            </a:extLst>
          </p:cNvPr>
          <p:cNvSpPr txBox="1"/>
          <p:nvPr/>
        </p:nvSpPr>
        <p:spPr>
          <a:xfrm>
            <a:off x="530725" y="1277420"/>
            <a:ext cx="10858800" cy="106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Wingdings" pitchFamily="2" charset="2"/>
              <a:buChar char="q"/>
            </a:pPr>
            <a:r>
              <a:rPr lang="ko-KR" altLang="en-US" sz="24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위험 상황을 알리는 만큼 실시간성을 보장하기 위한 확인 필요</a:t>
            </a:r>
            <a:endParaRPr lang="en-US" altLang="ko-KR" sz="24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  <a:p>
            <a:pPr marL="1016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</a:pPr>
            <a:r>
              <a:rPr lang="en-US" altLang="ko-KR" sz="1800" b="1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 </a:t>
            </a:r>
            <a:r>
              <a:rPr lang="en-US" altLang="ko-KR" sz="2000" b="1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▶ </a:t>
            </a:r>
            <a:r>
              <a:rPr lang="ko-KR" altLang="en-US" sz="2000" b="1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각 단계별로 시간 측정</a:t>
            </a:r>
            <a:endParaRPr lang="en-US" altLang="ko-KR" sz="2000" b="1">
              <a:solidFill>
                <a:srgbClr val="4040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7" name="Google Shape;166;p5">
            <a:extLst>
              <a:ext uri="{FF2B5EF4-FFF2-40B4-BE49-F238E27FC236}">
                <a16:creationId xmlns:a16="http://schemas.microsoft.com/office/drawing/2014/main" id="{CA8B18A4-E6A0-4A50-B53C-BA900B37D0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527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gb872655738_2_68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2" name="Google Shape;372;gb872655738_2_68"/>
          <p:cNvSpPr txBox="1"/>
          <p:nvPr/>
        </p:nvSpPr>
        <p:spPr>
          <a:xfrm>
            <a:off x="648300" y="254000"/>
            <a:ext cx="108588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멘토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의견에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따른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개선사항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진행방향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Google Shape;373;gb872655738_2_68">
            <a:extLst>
              <a:ext uri="{FF2B5EF4-FFF2-40B4-BE49-F238E27FC236}">
                <a16:creationId xmlns:a16="http://schemas.microsoft.com/office/drawing/2014/main" id="{C31AB183-AF64-415C-8F30-52EB6DF6F4DE}"/>
              </a:ext>
            </a:extLst>
          </p:cNvPr>
          <p:cNvSpPr txBox="1"/>
          <p:nvPr/>
        </p:nvSpPr>
        <p:spPr>
          <a:xfrm>
            <a:off x="530725" y="1279786"/>
            <a:ext cx="10858800" cy="1765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Wingdings" pitchFamily="2" charset="2"/>
              <a:buChar char="q"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5A7D5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Malgun Gothic"/>
                <a:sym typeface="Malgun Gothic"/>
              </a:rPr>
              <a:t>영상 인식 부분의 코드 분할에 대한 가능성 조사 후 서버리스 보완 필요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5A7D5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Malgun Gothic"/>
              <a:sym typeface="Malgun Gothic"/>
            </a:endParaRPr>
          </a:p>
          <a:p>
            <a:pPr marL="1016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</a:pPr>
            <a:r>
              <a:rPr lang="en-US" altLang="ko-KR" sz="1800" b="1" dirty="0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 </a:t>
            </a:r>
            <a:r>
              <a:rPr lang="en-US" altLang="ko-KR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▶ CCTV </a:t>
            </a:r>
            <a:r>
              <a:rPr lang="ko-KR" altLang="en-US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영상을 해당 지역 워커 노드로 전송해서 움직임 감지</a:t>
            </a:r>
            <a:endParaRPr lang="en-US" altLang="ko-KR" sz="1800" b="1" dirty="0">
              <a:solidFill>
                <a:srgbClr val="4040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1016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</a:pPr>
            <a:r>
              <a:rPr lang="ko-KR" altLang="en-US" sz="1800" b="1" dirty="0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 </a:t>
            </a:r>
            <a:r>
              <a:rPr lang="ko-KR" altLang="en-US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▶ 움직임이 감지되었을 때만 영상을 </a:t>
            </a:r>
            <a:r>
              <a:rPr lang="en-US" altLang="ko-KR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HPC</a:t>
            </a:r>
            <a:r>
              <a:rPr lang="ko-KR" altLang="en-US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로 보내 </a:t>
            </a:r>
            <a:r>
              <a:rPr lang="en-US" altLang="ko-KR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Image</a:t>
            </a:r>
            <a:r>
              <a:rPr lang="ko-KR" altLang="en-US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Detection </a:t>
            </a:r>
            <a:r>
              <a:rPr lang="ko-KR" altLang="en-US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기능 자체를 </a:t>
            </a:r>
            <a:r>
              <a:rPr lang="en-US" altLang="ko-KR" sz="1800" b="1" dirty="0" err="1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FaaS</a:t>
            </a:r>
            <a:r>
              <a:rPr lang="ko-KR" altLang="en-US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로 배포하여 </a:t>
            </a:r>
            <a:endParaRPr lang="en-US" altLang="ko-KR" sz="1800" b="1" dirty="0">
              <a:solidFill>
                <a:srgbClr val="4040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1016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</a:pPr>
            <a:r>
              <a:rPr lang="en-US" altLang="ko-KR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     </a:t>
            </a:r>
            <a:r>
              <a:rPr lang="ko-KR" altLang="en-US" sz="1800" b="1" dirty="0">
                <a:solidFill>
                  <a:srgbClr val="40404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부하를 줄임</a:t>
            </a:r>
            <a:endParaRPr lang="en-US" altLang="ko-KR" sz="1800" b="1" dirty="0">
              <a:solidFill>
                <a:srgbClr val="40404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7" name="Google Shape;166;p5">
            <a:extLst>
              <a:ext uri="{FF2B5EF4-FFF2-40B4-BE49-F238E27FC236}">
                <a16:creationId xmlns:a16="http://schemas.microsoft.com/office/drawing/2014/main" id="{D144BCC4-A568-4A84-8DC7-80F7AF4183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6C0D11-0763-43AB-A8D0-1ABC49266E6B}"/>
              </a:ext>
            </a:extLst>
          </p:cNvPr>
          <p:cNvGrpSpPr/>
          <p:nvPr/>
        </p:nvGrpSpPr>
        <p:grpSpPr>
          <a:xfrm>
            <a:off x="588232" y="2653548"/>
            <a:ext cx="11300002" cy="4204452"/>
            <a:chOff x="739092" y="2665847"/>
            <a:chExt cx="11300002" cy="420445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39BE014-0B33-43F8-8BB6-F03401C05A3D}"/>
                </a:ext>
              </a:extLst>
            </p:cNvPr>
            <p:cNvGrpSpPr/>
            <p:nvPr/>
          </p:nvGrpSpPr>
          <p:grpSpPr>
            <a:xfrm>
              <a:off x="739092" y="3129929"/>
              <a:ext cx="5599416" cy="3367300"/>
              <a:chOff x="341118" y="3667808"/>
              <a:chExt cx="5599416" cy="3367300"/>
            </a:xfrm>
          </p:grpSpPr>
          <p:pic>
            <p:nvPicPr>
              <p:cNvPr id="1026" name="Picture 2" descr="OpenCV Simple Motion Detection - Life2Coding">
                <a:extLst>
                  <a:ext uri="{FF2B5EF4-FFF2-40B4-BE49-F238E27FC236}">
                    <a16:creationId xmlns:a16="http://schemas.microsoft.com/office/drawing/2014/main" id="{7C5CFF9C-7180-4882-9AEA-BDCA1A0A5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118" y="3667808"/>
                <a:ext cx="5599416" cy="2386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280984-2F21-4E43-9F45-D7B816363AD7}"/>
                  </a:ext>
                </a:extLst>
              </p:cNvPr>
              <p:cNvSpPr txBox="1"/>
              <p:nvPr/>
            </p:nvSpPr>
            <p:spPr>
              <a:xfrm>
                <a:off x="1329948" y="6057917"/>
                <a:ext cx="3172455" cy="97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경량 움직임 감지 알고리즘</a:t>
                </a:r>
                <a:endParaRPr lang="en-US" altLang="ko-KR" sz="200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(Only CPU)</a:t>
                </a:r>
                <a:endParaRPr lang="ko-KR" altLang="en-US" sz="200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60D25171-51E7-442F-8A84-9E24313DAD75}"/>
                </a:ext>
              </a:extLst>
            </p:cNvPr>
            <p:cNvSpPr/>
            <p:nvPr/>
          </p:nvSpPr>
          <p:spPr>
            <a:xfrm>
              <a:off x="6775558" y="4108979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ED69AC1-E8AB-4037-A90F-1ED16239C373}"/>
                </a:ext>
              </a:extLst>
            </p:cNvPr>
            <p:cNvGrpSpPr/>
            <p:nvPr/>
          </p:nvGrpSpPr>
          <p:grpSpPr>
            <a:xfrm>
              <a:off x="7182676" y="2665847"/>
              <a:ext cx="4856418" cy="4204452"/>
              <a:chOff x="7182676" y="2665847"/>
              <a:chExt cx="4856418" cy="4204452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092B872-EC50-4756-B815-BD6041DEF64B}"/>
                  </a:ext>
                </a:extLst>
              </p:cNvPr>
              <p:cNvGrpSpPr/>
              <p:nvPr/>
            </p:nvGrpSpPr>
            <p:grpSpPr>
              <a:xfrm>
                <a:off x="7785285" y="2665847"/>
                <a:ext cx="3604240" cy="3261227"/>
                <a:chOff x="7584317" y="2597180"/>
                <a:chExt cx="3805208" cy="3904107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F072A7C7-50A8-43C3-908F-3E333E437FD7}"/>
                    </a:ext>
                  </a:extLst>
                </p:cNvPr>
                <p:cNvGrpSpPr/>
                <p:nvPr/>
              </p:nvGrpSpPr>
              <p:grpSpPr>
                <a:xfrm>
                  <a:off x="7584317" y="3028245"/>
                  <a:ext cx="3805208" cy="3473042"/>
                  <a:chOff x="176169" y="1622611"/>
                  <a:chExt cx="3805208" cy="3473042"/>
                </a:xfrm>
              </p:grpSpPr>
              <p:grpSp>
                <p:nvGrpSpPr>
                  <p:cNvPr id="11" name="그룹 10">
                    <a:extLst>
                      <a:ext uri="{FF2B5EF4-FFF2-40B4-BE49-F238E27FC236}">
                        <a16:creationId xmlns:a16="http://schemas.microsoft.com/office/drawing/2014/main" id="{EFAE7DFB-6FBB-4138-AC34-6420CE2652AC}"/>
                      </a:ext>
                    </a:extLst>
                  </p:cNvPr>
                  <p:cNvGrpSpPr/>
                  <p:nvPr/>
                </p:nvGrpSpPr>
                <p:grpSpPr>
                  <a:xfrm>
                    <a:off x="323022" y="1844261"/>
                    <a:ext cx="3561081" cy="3029743"/>
                    <a:chOff x="323022" y="1844261"/>
                    <a:chExt cx="4572000" cy="3429000"/>
                  </a:xfrm>
                </p:grpSpPr>
                <p:pic>
                  <p:nvPicPr>
                    <p:cNvPr id="23" name="Picture 2" descr="김해 어방동서 승용차 등 차량 4대 추돌사고…1명 숨져 &amp;lt; 종합 &amp;lt; 뉴스 &amp;lt; 기사본문 - 김해뉴스">
                      <a:extLst>
                        <a:ext uri="{FF2B5EF4-FFF2-40B4-BE49-F238E27FC236}">
                          <a16:creationId xmlns:a16="http://schemas.microsoft.com/office/drawing/2014/main" id="{0F8C0CCC-49B4-43F2-ACA0-23BE35526DE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23022" y="1844261"/>
                      <a:ext cx="4572000" cy="34290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4" name="직사각형 23">
                      <a:extLst>
                        <a:ext uri="{FF2B5EF4-FFF2-40B4-BE49-F238E27FC236}">
                          <a16:creationId xmlns:a16="http://schemas.microsoft.com/office/drawing/2014/main" id="{087D558B-F4BA-470B-81F3-E36921590C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27464" y="2684477"/>
                      <a:ext cx="2726422" cy="234891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" name="직사각형 24">
                      <a:extLst>
                        <a:ext uri="{FF2B5EF4-FFF2-40B4-BE49-F238E27FC236}">
                          <a16:creationId xmlns:a16="http://schemas.microsoft.com/office/drawing/2014/main" id="{EF20C138-0DF7-4EA7-BA8F-BEE635C769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821" y="2760678"/>
                      <a:ext cx="1587594" cy="1156982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6EA3CAFB-5291-4582-AC9C-CDDA725C7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10687" y="2461192"/>
                      <a:ext cx="847287" cy="243835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US" altLang="ko-KR" sz="800" b="1" dirty="0"/>
                        <a:t>Accident</a:t>
                      </a:r>
                      <a:endParaRPr lang="ko-KR" altLang="en-US" sz="800" b="1" dirty="0"/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D3E6C012-CA3E-4C12-B79A-5A4A7A7DAC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8043" y="2500261"/>
                      <a:ext cx="847287" cy="243835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r>
                        <a:rPr lang="en-US" altLang="ko-KR" sz="800" b="1" dirty="0"/>
                        <a:t>Accident</a:t>
                      </a:r>
                      <a:endParaRPr lang="ko-KR" altLang="en-US" sz="800" b="1" dirty="0"/>
                    </a:p>
                  </p:txBody>
                </p:sp>
              </p:grpSp>
              <p:sp>
                <p:nvSpPr>
                  <p:cNvPr id="14" name="사각형: 둥근 모서리 13">
                    <a:extLst>
                      <a:ext uri="{FF2B5EF4-FFF2-40B4-BE49-F238E27FC236}">
                        <a16:creationId xmlns:a16="http://schemas.microsoft.com/office/drawing/2014/main" id="{0CDD9766-35F2-44C3-A37A-74981E189360}"/>
                      </a:ext>
                    </a:extLst>
                  </p:cNvPr>
                  <p:cNvSpPr/>
                  <p:nvPr/>
                </p:nvSpPr>
                <p:spPr>
                  <a:xfrm>
                    <a:off x="176169" y="1622611"/>
                    <a:ext cx="3805208" cy="3473042"/>
                  </a:xfrm>
                  <a:prstGeom prst="roundRect">
                    <a:avLst/>
                  </a:prstGeom>
                  <a:noFill/>
                  <a:ln w="38100">
                    <a:prstDash val="lg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29" name="Picture 2" descr="2020 ICT 기기산업 페스티벌 전시회">
                  <a:extLst>
                    <a:ext uri="{FF2B5EF4-FFF2-40B4-BE49-F238E27FC236}">
                      <a16:creationId xmlns:a16="http://schemas.microsoft.com/office/drawing/2014/main" id="{F9CFCCAE-8559-476E-8D3D-FE09DCEDA4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20" t="36471" r="13354" b="40859"/>
                <a:stretch/>
              </p:blipFill>
              <p:spPr bwMode="auto">
                <a:xfrm>
                  <a:off x="7709543" y="2597180"/>
                  <a:ext cx="3369036" cy="5937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2162B5-8283-480D-BA8A-64D83C1A9753}"/>
                  </a:ext>
                </a:extLst>
              </p:cNvPr>
              <p:cNvSpPr txBox="1"/>
              <p:nvPr/>
            </p:nvSpPr>
            <p:spPr>
              <a:xfrm>
                <a:off x="7182676" y="5893108"/>
                <a:ext cx="4856418" cy="97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spc="-15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부하가 큰 딥러닝 </a:t>
                </a:r>
                <a:r>
                  <a:rPr lang="en-US" altLang="ko-KR" sz="2000" spc="-15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: Object Detecting</a:t>
                </a:r>
                <a:br>
                  <a:rPr lang="en-US" altLang="ko-KR" sz="2000" spc="-15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</a:br>
                <a:r>
                  <a:rPr lang="en-US" altLang="ko-KR" sz="2000" spc="-15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(CPU + GPU)</a:t>
                </a:r>
                <a:endParaRPr lang="ko-KR" altLang="en-US" sz="2000" spc="-15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8614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gea98bcb810_0_21"/>
          <p:cNvCxnSpPr/>
          <p:nvPr/>
        </p:nvCxnSpPr>
        <p:spPr>
          <a:xfrm>
            <a:off x="469900" y="2667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823D5D9-4E50-499A-AF5F-8FDF13E384DC}"/>
              </a:ext>
            </a:extLst>
          </p:cNvPr>
          <p:cNvGrpSpPr/>
          <p:nvPr/>
        </p:nvGrpSpPr>
        <p:grpSpPr>
          <a:xfrm>
            <a:off x="171120" y="1870484"/>
            <a:ext cx="2248376" cy="494005"/>
            <a:chOff x="994964" y="1621361"/>
            <a:chExt cx="2248376" cy="4940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30CE75-31CD-46EB-96D1-E820A83CD8C3}"/>
                </a:ext>
              </a:extLst>
            </p:cNvPr>
            <p:cNvSpPr txBox="1"/>
            <p:nvPr/>
          </p:nvSpPr>
          <p:spPr>
            <a:xfrm>
              <a:off x="994964" y="1637530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김도현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0963241-5838-4DCD-B70C-AB9F59506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1836" y="1621361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C5B3950-D5CA-4EF0-997B-1033A3244738}"/>
              </a:ext>
            </a:extLst>
          </p:cNvPr>
          <p:cNvGrpSpPr/>
          <p:nvPr/>
        </p:nvGrpSpPr>
        <p:grpSpPr>
          <a:xfrm>
            <a:off x="6096000" y="1861700"/>
            <a:ext cx="2248376" cy="494005"/>
            <a:chOff x="1881542" y="1643010"/>
            <a:chExt cx="2248376" cy="4940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397B89-BDF5-4724-81A9-E791891075B2}"/>
                </a:ext>
              </a:extLst>
            </p:cNvPr>
            <p:cNvSpPr txBox="1"/>
            <p:nvPr/>
          </p:nvSpPr>
          <p:spPr>
            <a:xfrm>
              <a:off x="1881542" y="1659179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송수현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7C90D64-1D14-4EC6-A7D0-34ECBB715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414" y="1643010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54CE95D-859A-4C6E-B7CB-579C21E73623}"/>
              </a:ext>
            </a:extLst>
          </p:cNvPr>
          <p:cNvGrpSpPr/>
          <p:nvPr/>
        </p:nvGrpSpPr>
        <p:grpSpPr>
          <a:xfrm>
            <a:off x="171120" y="3961266"/>
            <a:ext cx="2248376" cy="494005"/>
            <a:chOff x="994964" y="1899356"/>
            <a:chExt cx="2248376" cy="4940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5B2D9B-69AE-46AD-85E3-0DB124E2A7A8}"/>
                </a:ext>
              </a:extLst>
            </p:cNvPr>
            <p:cNvSpPr txBox="1"/>
            <p:nvPr/>
          </p:nvSpPr>
          <p:spPr>
            <a:xfrm>
              <a:off x="994964" y="1915525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송지원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CAA9605-CC3B-423A-BD28-417A88FCDE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1836" y="1899356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EC12D8-5318-43B2-85A1-6CBE391CDA37}"/>
              </a:ext>
            </a:extLst>
          </p:cNvPr>
          <p:cNvGrpSpPr/>
          <p:nvPr/>
        </p:nvGrpSpPr>
        <p:grpSpPr>
          <a:xfrm>
            <a:off x="6096000" y="3961264"/>
            <a:ext cx="2248376" cy="494005"/>
            <a:chOff x="2784024" y="2377192"/>
            <a:chExt cx="2248376" cy="4940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688B93-366B-4FD6-B964-0F084E4AD3EA}"/>
                </a:ext>
              </a:extLst>
            </p:cNvPr>
            <p:cNvSpPr txBox="1"/>
            <p:nvPr/>
          </p:nvSpPr>
          <p:spPr>
            <a:xfrm>
              <a:off x="2784024" y="2393361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윤창섭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B889E64-C9AA-462A-8E54-7CE3B5821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0896" y="2377192"/>
              <a:ext cx="1" cy="494005"/>
            </a:xfrm>
            <a:prstGeom prst="line">
              <a:avLst/>
            </a:prstGeom>
            <a:ln w="79375">
              <a:solidFill>
                <a:srgbClr val="5A7D59">
                  <a:alpha val="5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50B49AA-82AC-41EF-9166-490237B41328}"/>
              </a:ext>
            </a:extLst>
          </p:cNvPr>
          <p:cNvSpPr txBox="1"/>
          <p:nvPr/>
        </p:nvSpPr>
        <p:spPr>
          <a:xfrm>
            <a:off x="687992" y="2360329"/>
            <a:ext cx="54588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PaaS-TA</a:t>
            </a:r>
            <a:r>
              <a:rPr lang="ko-KR" altLang="en-US" sz="1800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sz="1800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php</a:t>
            </a:r>
            <a:r>
              <a:rPr lang="ko-KR" altLang="en-US" sz="1800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이용하여 안드로이드와 </a:t>
            </a:r>
            <a:r>
              <a:rPr lang="en-US" altLang="ko-KR" sz="1800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MySQL </a:t>
            </a:r>
            <a:r>
              <a:rPr lang="ko-KR" altLang="en-US" sz="1800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연동</a:t>
            </a:r>
            <a:r>
              <a:rPr lang="en-US" altLang="ko-KR" sz="1800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i="0" u="none" strike="noStrike" dirty="0">
                <a:solidFill>
                  <a:srgbClr val="6F8066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서비스 별 컨테이너 정의 및 환경 구축</a:t>
            </a:r>
            <a:endParaRPr lang="ko-KR" altLang="en-US" sz="1800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B18C0A-3BEF-40BD-832D-C6D12C13C18A}"/>
              </a:ext>
            </a:extLst>
          </p:cNvPr>
          <p:cNvSpPr txBox="1"/>
          <p:nvPr/>
        </p:nvSpPr>
        <p:spPr>
          <a:xfrm>
            <a:off x="6612872" y="2333923"/>
            <a:ext cx="5458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각 노드 움직임 감지 애플리케이션 개발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화재 시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SNS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에 게시하는 애플리케이션 구축</a:t>
            </a:r>
            <a:endParaRPr lang="en-US" altLang="ko-KR" sz="18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A92BFE-B07C-4825-AF74-DFDD2C5F74F4}"/>
              </a:ext>
            </a:extLst>
          </p:cNvPr>
          <p:cNvSpPr txBox="1"/>
          <p:nvPr/>
        </p:nvSpPr>
        <p:spPr>
          <a:xfrm>
            <a:off x="687992" y="4443665"/>
            <a:ext cx="54588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master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노드와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HPC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간 클러스터 연결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MySQL DB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와 각 노드 간 연결</a:t>
            </a:r>
            <a:endParaRPr kumimoji="0" lang="ko-KR" altLang="en-US" sz="180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BC0820-1C2B-43B6-9592-1623F0DD7ABD}"/>
              </a:ext>
            </a:extLst>
          </p:cNvPr>
          <p:cNvSpPr txBox="1"/>
          <p:nvPr/>
        </p:nvSpPr>
        <p:spPr>
          <a:xfrm>
            <a:off x="6612871" y="4439098"/>
            <a:ext cx="5458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6F806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HPC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에 컨테이너 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CUDA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가속 환경 구축</a:t>
            </a: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Image Captioning </a:t>
            </a:r>
            <a:r>
              <a:rPr kumimoji="0" lang="ko-KR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6F8066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딥러닝 알고리즘 개발</a:t>
            </a:r>
            <a:endParaRPr kumimoji="0" lang="ko-KR" altLang="en-US" sz="180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cxnSp>
        <p:nvCxnSpPr>
          <p:cNvPr id="45" name="Google Shape;253;gea98bcb810_0_0">
            <a:extLst>
              <a:ext uri="{FF2B5EF4-FFF2-40B4-BE49-F238E27FC236}">
                <a16:creationId xmlns:a16="http://schemas.microsoft.com/office/drawing/2014/main" id="{A189BAB9-293C-43A9-91BD-113218532E46}"/>
              </a:ext>
            </a:extLst>
          </p:cNvPr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256;gea98bcb810_0_0">
            <a:extLst>
              <a:ext uri="{FF2B5EF4-FFF2-40B4-BE49-F238E27FC236}">
                <a16:creationId xmlns:a16="http://schemas.microsoft.com/office/drawing/2014/main" id="{55D17D81-2F98-4FEA-80B2-0D462BA8ED80}"/>
              </a:ext>
            </a:extLst>
          </p:cNvPr>
          <p:cNvSpPr txBox="1"/>
          <p:nvPr/>
        </p:nvSpPr>
        <p:spPr>
          <a:xfrm>
            <a:off x="648300" y="254000"/>
            <a:ext cx="66573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ko-KR" alt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역할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Google Shape;166;p5">
            <a:extLst>
              <a:ext uri="{FF2B5EF4-FFF2-40B4-BE49-F238E27FC236}">
                <a16:creationId xmlns:a16="http://schemas.microsoft.com/office/drawing/2014/main" id="{F3B2D924-F989-4BF5-B237-BEB74B4749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363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a98bcb810_0_166"/>
          <p:cNvSpPr txBox="1"/>
          <p:nvPr/>
        </p:nvSpPr>
        <p:spPr>
          <a:xfrm>
            <a:off x="4890700" y="2929575"/>
            <a:ext cx="7301401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  <a:endParaRPr sz="40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0" name="Google Shape;380;gea98bcb810_0_166"/>
          <p:cNvSpPr txBox="1"/>
          <p:nvPr/>
        </p:nvSpPr>
        <p:spPr>
          <a:xfrm>
            <a:off x="4890700" y="3637475"/>
            <a:ext cx="67137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1)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중간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결과물</a:t>
            </a:r>
            <a:endParaRPr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2)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기술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구현에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따른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기대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효과</a:t>
            </a:r>
            <a:endParaRPr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Google Shape;118;gea98bcb810_0_152">
            <a:extLst>
              <a:ext uri="{FF2B5EF4-FFF2-40B4-BE49-F238E27FC236}">
                <a16:creationId xmlns:a16="http://schemas.microsoft.com/office/drawing/2014/main" id="{7020EF4D-4C98-49FD-9A5E-4174476E247F}"/>
              </a:ext>
            </a:extLst>
          </p:cNvPr>
          <p:cNvSpPr txBox="1"/>
          <p:nvPr/>
        </p:nvSpPr>
        <p:spPr>
          <a:xfrm>
            <a:off x="818148" y="1898557"/>
            <a:ext cx="4072552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04</a:t>
            </a:r>
            <a:endParaRPr sz="2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a98bcb810_0_152"/>
          <p:cNvSpPr txBox="1"/>
          <p:nvPr/>
        </p:nvSpPr>
        <p:spPr>
          <a:xfrm>
            <a:off x="818148" y="1898557"/>
            <a:ext cx="4072552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0</a:t>
            </a:r>
            <a:r>
              <a:rPr lang="en-US" sz="2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sz="2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19" name="Google Shape;119;gea98bcb810_0_152"/>
          <p:cNvSpPr txBox="1"/>
          <p:nvPr/>
        </p:nvSpPr>
        <p:spPr>
          <a:xfrm>
            <a:off x="4890701" y="2929575"/>
            <a:ext cx="730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/>
              </a:rPr>
              <a:t>서론</a:t>
            </a:r>
            <a:endParaRPr sz="40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0" name="Google Shape;120;gea98bcb810_0_152"/>
          <p:cNvSpPr txBox="1"/>
          <p:nvPr/>
        </p:nvSpPr>
        <p:spPr>
          <a:xfrm>
            <a:off x="4890700" y="3637475"/>
            <a:ext cx="686917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1)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목적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필요성</a:t>
            </a:r>
            <a:endParaRPr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2)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특징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동일·유사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아이디어에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대한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차별성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독창성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혁신성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gb872655738_2_84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9" name="Google Shape;389;gb872655738_2_84"/>
          <p:cNvSpPr txBox="1"/>
          <p:nvPr/>
        </p:nvSpPr>
        <p:spPr>
          <a:xfrm>
            <a:off x="648300" y="254000"/>
            <a:ext cx="73566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중간</a:t>
            </a:r>
            <a:r>
              <a:rPr lang="en-US" sz="44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Google Shape;388;gb872655738_2_84">
            <a:extLst>
              <a:ext uri="{FF2B5EF4-FFF2-40B4-BE49-F238E27FC236}">
                <a16:creationId xmlns:a16="http://schemas.microsoft.com/office/drawing/2014/main" id="{66FB98A3-EE11-480D-87BE-A4C46DE66324}"/>
              </a:ext>
            </a:extLst>
          </p:cNvPr>
          <p:cNvSpPr txBox="1"/>
          <p:nvPr/>
        </p:nvSpPr>
        <p:spPr>
          <a:xfrm>
            <a:off x="469900" y="1252100"/>
            <a:ext cx="11276100" cy="516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4040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en-US" sz="2400" b="1" dirty="0" err="1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</a:t>
            </a:r>
            <a:r>
              <a:rPr lang="en-US" sz="2400" b="1" dirty="0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구축</a:t>
            </a:r>
            <a:endParaRPr lang="en-US" sz="2400" b="1" dirty="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FontTx/>
              <a:buChar char="-"/>
            </a:pP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서울을 </a:t>
            </a:r>
            <a:r>
              <a:rPr lang="ko-KR" altLang="en-US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마스터 노드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서울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대전을 </a:t>
            </a:r>
            <a:r>
              <a:rPr lang="ko-KR" altLang="en-US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워커 노드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설정</a:t>
            </a:r>
            <a:endParaRPr sz="20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</a:t>
            </a:r>
            <a:r>
              <a:rPr lang="ko-KR" altLang="en-US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2400" b="1" dirty="0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Event </a:t>
            </a:r>
            <a:r>
              <a:rPr lang="en-US" sz="2400" b="1" dirty="0" err="1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</a:t>
            </a:r>
            <a:r>
              <a:rPr lang="en-US" sz="2400" b="1" dirty="0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2400" b="1" dirty="0" err="1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sz="2400" b="1" dirty="0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</a:t>
            </a:r>
            <a:endParaRPr lang="en-US" sz="2400" b="1" dirty="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lvl="0" indent="-342900" algn="l" rtl="0">
              <a:lnSpc>
                <a:spcPct val="130000"/>
              </a:lnSpc>
              <a:spcBef>
                <a:spcPts val="10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HPC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이벤트 감지 시 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전송되는 메시지가 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매개로 트리거 되어 </a:t>
            </a:r>
            <a:r>
              <a:rPr lang="ko-KR" altLang="en-US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포드를 </a:t>
            </a:r>
            <a:endParaRPr lang="en-US" altLang="ko-KR" sz="2000" b="1" dirty="0">
              <a:solidFill>
                <a:srgbClr val="668E4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l" rtl="0">
              <a:lnSpc>
                <a:spcPct val="13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r>
              <a:rPr lang="ko-KR" altLang="en-US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배포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하도록 구현</a:t>
            </a:r>
            <a:endParaRPr sz="20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</a:t>
            </a:r>
            <a:r>
              <a:rPr lang="ko-KR" altLang="en-US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사고</a:t>
            </a:r>
            <a:r>
              <a:rPr lang="en-US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2400" b="1" dirty="0" err="1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감지</a:t>
            </a:r>
            <a:r>
              <a:rPr lang="en-US" sz="2400" b="1" dirty="0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딥러닝 </a:t>
            </a:r>
            <a:r>
              <a:rPr lang="ko-KR" altLang="en-US" sz="2400" b="1" dirty="0">
                <a:solidFill>
                  <a:srgbClr val="4040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수행</a:t>
            </a:r>
            <a:endParaRPr lang="en-US" sz="2400" b="1" dirty="0">
              <a:solidFill>
                <a:srgbClr val="4040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YOLO4 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모델을 이용해 </a:t>
            </a:r>
            <a:r>
              <a:rPr lang="en-US" altLang="ko-KR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HPC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교통사고 발생</a:t>
            </a:r>
            <a:r>
              <a:rPr lang="en-US" altLang="ko-KR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화재 발생</a:t>
            </a:r>
            <a:r>
              <a:rPr lang="en-US" altLang="ko-KR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위험 인물</a:t>
            </a:r>
            <a:r>
              <a:rPr lang="en-US" altLang="ko-KR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접근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ko-KR" altLang="en-US" sz="20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감지</a:t>
            </a:r>
            <a:endParaRPr lang="en-US" altLang="ko-KR" sz="20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</a:pPr>
            <a:endParaRPr sz="2400" b="1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</a:t>
            </a:r>
            <a:r>
              <a:rPr lang="ko-KR" altLang="en-US" sz="2400" b="1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2400" b="1" dirty="0" err="1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</a:t>
            </a:r>
            <a:r>
              <a:rPr lang="en-US" sz="2400" b="1" dirty="0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2400" b="1" dirty="0" err="1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애플리케이션</a:t>
            </a:r>
            <a:r>
              <a:rPr lang="en-US" sz="2400" b="1" dirty="0">
                <a:solidFill>
                  <a:srgbClr val="668E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endParaRPr lang="en-US" sz="2400" b="1" dirty="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Tmap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API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이용해 </a:t>
            </a:r>
            <a:r>
              <a:rPr lang="en-US" altLang="ko-KR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</a:t>
            </a:r>
            <a:r>
              <a:rPr lang="ko-KR" altLang="en-US" sz="20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쌓인 </a:t>
            </a:r>
            <a:r>
              <a:rPr lang="ko-KR" altLang="en-US" sz="20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사고 지점을 지도에 표시</a:t>
            </a:r>
            <a:endParaRPr sz="2000" b="1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Google Shape;166;p5">
            <a:extLst>
              <a:ext uri="{FF2B5EF4-FFF2-40B4-BE49-F238E27FC236}">
                <a16:creationId xmlns:a16="http://schemas.microsoft.com/office/drawing/2014/main" id="{FE1179A9-4219-4E43-8422-05A7B74208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Google Shape;396;gb872655738_2_109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7" name="Google Shape;397;gb872655738_2_109"/>
          <p:cNvSpPr txBox="1"/>
          <p:nvPr/>
        </p:nvSpPr>
        <p:spPr>
          <a:xfrm>
            <a:off x="3816000" y="1741425"/>
            <a:ext cx="456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</a:t>
            </a:r>
            <a:r>
              <a:rPr lang="en-US" sz="32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이벤트</a:t>
            </a:r>
            <a:r>
              <a:rPr lang="en-US" sz="32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32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</a:t>
            </a:r>
            <a:r>
              <a:rPr lang="en-US" sz="32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32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sz="32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”</a:t>
            </a:r>
            <a:endParaRPr sz="32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8" name="Google Shape;398;gb872655738_2_109"/>
          <p:cNvSpPr txBox="1"/>
          <p:nvPr/>
        </p:nvSpPr>
        <p:spPr>
          <a:xfrm>
            <a:off x="648300" y="254000"/>
            <a:ext cx="77277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기술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구현에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따른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효과</a:t>
            </a:r>
            <a:endParaRPr sz="4400" b="1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99" name="Google Shape;399;gb872655738_2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925" y="2578825"/>
            <a:ext cx="1440974" cy="1440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gb872655738_2_109"/>
          <p:cNvGrpSpPr/>
          <p:nvPr/>
        </p:nvGrpSpPr>
        <p:grpSpPr>
          <a:xfrm>
            <a:off x="1471291" y="4366239"/>
            <a:ext cx="9297794" cy="1281123"/>
            <a:chOff x="2010493" y="4017066"/>
            <a:chExt cx="8157392" cy="974386"/>
          </a:xfrm>
        </p:grpSpPr>
        <p:sp>
          <p:nvSpPr>
            <p:cNvPr id="401" name="Google Shape;401;gb872655738_2_109"/>
            <p:cNvSpPr txBox="1"/>
            <p:nvPr/>
          </p:nvSpPr>
          <p:spPr>
            <a:xfrm>
              <a:off x="2010493" y="4017066"/>
              <a:ext cx="22485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비용</a:t>
              </a:r>
              <a:r>
                <a:rPr lang="en-US" sz="2400" b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절감</a:t>
              </a:r>
              <a:endParaRPr b="1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02" name="Google Shape;402;gb872655738_2_109"/>
            <p:cNvSpPr txBox="1"/>
            <p:nvPr/>
          </p:nvSpPr>
          <p:spPr>
            <a:xfrm>
              <a:off x="4648639" y="4040254"/>
              <a:ext cx="28014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효율적인</a:t>
              </a:r>
              <a:r>
                <a:rPr lang="en-US" sz="2400" b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서비스</a:t>
              </a:r>
              <a:r>
                <a:rPr lang="en-US" sz="2400" b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배포</a:t>
              </a:r>
              <a:endParaRPr b="1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03" name="Google Shape;403;gb872655738_2_109"/>
            <p:cNvSpPr txBox="1"/>
            <p:nvPr/>
          </p:nvSpPr>
          <p:spPr>
            <a:xfrm>
              <a:off x="7876937" y="4017066"/>
              <a:ext cx="22485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빠른</a:t>
              </a:r>
              <a:r>
                <a:rPr lang="en-US" sz="2400" b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기능</a:t>
              </a:r>
              <a:r>
                <a:rPr lang="en-US" sz="2400" b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개발</a:t>
              </a:r>
              <a:endParaRPr b="1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04" name="Google Shape;404;gb872655738_2_109"/>
            <p:cNvSpPr txBox="1"/>
            <p:nvPr/>
          </p:nvSpPr>
          <p:spPr>
            <a:xfrm>
              <a:off x="2265694" y="4545612"/>
              <a:ext cx="17379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이벤트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발생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시에만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자원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사용</a:t>
              </a:r>
              <a:endParaRPr b="1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05" name="Google Shape;405;gb872655738_2_109"/>
            <p:cNvSpPr txBox="1"/>
            <p:nvPr/>
          </p:nvSpPr>
          <p:spPr>
            <a:xfrm>
              <a:off x="5114764" y="4546719"/>
              <a:ext cx="2035028" cy="444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/>
                </a:rPr>
                <a:t>서비스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/>
                </a:rPr>
                <a:t>이용량에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/>
                </a:rPr>
                <a:t> </a:t>
              </a:r>
              <a:r>
                <a:rPr lang="ko-KR" alt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/>
                </a:rPr>
                <a:t>따른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/>
                </a:rPr>
                <a:t>Auto scaling</a:t>
              </a:r>
              <a:endParaRPr b="1">
                <a:latin typeface="G마켓 산스 TTF Medium" panose="02000000000000000000" pitchFamily="2" charset="-127"/>
                <a:ea typeface="G마켓 산스 TTF Medium"/>
              </a:endParaRPr>
            </a:p>
          </p:txBody>
        </p:sp>
        <p:sp>
          <p:nvSpPr>
            <p:cNvPr id="406" name="Google Shape;406;gb872655738_2_109"/>
            <p:cNvSpPr txBox="1"/>
            <p:nvPr/>
          </p:nvSpPr>
          <p:spPr>
            <a:xfrm>
              <a:off x="8093385" y="4545612"/>
              <a:ext cx="20745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개발자가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인프라를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고려하지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않음</a:t>
              </a:r>
              <a:endParaRPr sz="1600" b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407" name="Google Shape;407;gb872655738_2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287" y="2665288"/>
            <a:ext cx="1527425" cy="15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b872655738_2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3100" y="2578837"/>
            <a:ext cx="1440975" cy="14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6;p5">
            <a:extLst>
              <a:ext uri="{FF2B5EF4-FFF2-40B4-BE49-F238E27FC236}">
                <a16:creationId xmlns:a16="http://schemas.microsoft.com/office/drawing/2014/main" id="{01A3DB1F-0DE3-4C45-A937-A5D45C6182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"/>
          <p:cNvSpPr txBox="1"/>
          <p:nvPr/>
        </p:nvSpPr>
        <p:spPr>
          <a:xfrm>
            <a:off x="3968654" y="2967335"/>
            <a:ext cx="425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dk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Thank you</a:t>
            </a:r>
            <a:endParaRPr sz="5400" dirty="0">
              <a:solidFill>
                <a:schemeClr val="dk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>
            <a:off x="65988" y="65988"/>
            <a:ext cx="12047400" cy="6792000"/>
          </a:xfrm>
          <a:prstGeom prst="rect">
            <a:avLst/>
          </a:prstGeom>
          <a:noFill/>
          <a:ln w="139700" cap="flat" cmpd="sng">
            <a:solidFill>
              <a:srgbClr val="ACBEA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5" name="Google Shape;415;p21"/>
          <p:cNvCxnSpPr/>
          <p:nvPr/>
        </p:nvCxnSpPr>
        <p:spPr>
          <a:xfrm>
            <a:off x="3968654" y="3890665"/>
            <a:ext cx="4402200" cy="0"/>
          </a:xfrm>
          <a:prstGeom prst="straightConnector1">
            <a:avLst/>
          </a:prstGeom>
          <a:noFill/>
          <a:ln w="28575" cap="flat" cmpd="sng">
            <a:solidFill>
              <a:srgbClr val="726B6B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4"/>
          <p:cNvCxnSpPr/>
          <p:nvPr/>
        </p:nvCxnSpPr>
        <p:spPr>
          <a:xfrm>
            <a:off x="469900" y="317500"/>
            <a:ext cx="0" cy="6985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4"/>
          <p:cNvSpPr txBox="1"/>
          <p:nvPr/>
        </p:nvSpPr>
        <p:spPr>
          <a:xfrm>
            <a:off x="648302" y="254000"/>
            <a:ext cx="5879497" cy="99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40"/>
              <a:buFont typeface="Arial"/>
              <a:buNone/>
            </a:pP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목적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필요성</a:t>
            </a:r>
            <a:endParaRPr sz="4400" b="1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9" name="Google Shape;129;p4"/>
          <p:cNvGrpSpPr/>
          <p:nvPr/>
        </p:nvGrpSpPr>
        <p:grpSpPr>
          <a:xfrm>
            <a:off x="1624955" y="1406058"/>
            <a:ext cx="3803650" cy="4425031"/>
            <a:chOff x="441626" y="1143489"/>
            <a:chExt cx="3803650" cy="4425031"/>
          </a:xfrm>
        </p:grpSpPr>
        <p:grpSp>
          <p:nvGrpSpPr>
            <p:cNvPr id="130" name="Google Shape;130;p4"/>
            <p:cNvGrpSpPr/>
            <p:nvPr/>
          </p:nvGrpSpPr>
          <p:grpSpPr>
            <a:xfrm>
              <a:off x="648301" y="1752600"/>
              <a:ext cx="3409650" cy="3815920"/>
              <a:chOff x="1143601" y="2514600"/>
              <a:chExt cx="2991750" cy="3365594"/>
            </a:xfrm>
          </p:grpSpPr>
          <p:pic>
            <p:nvPicPr>
              <p:cNvPr id="131" name="Google Shape;131;p4" descr="서버 윤곽선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397000" y="25146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" name="Google Shape;132;p4"/>
              <p:cNvSpPr txBox="1"/>
              <p:nvPr/>
            </p:nvSpPr>
            <p:spPr>
              <a:xfrm>
                <a:off x="1143602" y="3294568"/>
                <a:ext cx="1421195" cy="515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Server 1</a:t>
                </a:r>
                <a:endParaRPr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33" name="Google Shape;133;p4" descr="서버 윤곽선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950574" y="25146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" name="Google Shape;134;p4"/>
              <p:cNvSpPr txBox="1"/>
              <p:nvPr/>
            </p:nvSpPr>
            <p:spPr>
              <a:xfrm>
                <a:off x="2697177" y="3294568"/>
                <a:ext cx="1421195" cy="515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Server 2</a:t>
                </a:r>
                <a:endParaRPr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1143601" y="3810094"/>
                <a:ext cx="1421195" cy="2070100"/>
              </a:xfrm>
              <a:prstGeom prst="roundRect">
                <a:avLst>
                  <a:gd name="adj" fmla="val 16667"/>
                </a:avLst>
              </a:prstGeom>
              <a:solidFill>
                <a:srgbClr val="E7E8E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2714156" y="3799591"/>
                <a:ext cx="1421195" cy="2070100"/>
              </a:xfrm>
              <a:prstGeom prst="roundRect">
                <a:avLst>
                  <a:gd name="adj" fmla="val 16667"/>
                </a:avLst>
              </a:prstGeom>
              <a:solidFill>
                <a:srgbClr val="E7E8E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cxnSp>
          <p:nvCxnSpPr>
            <p:cNvPr id="137" name="Google Shape;137;p4"/>
            <p:cNvCxnSpPr>
              <a:stCxn id="131" idx="3"/>
              <a:endCxn id="133" idx="1"/>
            </p:cNvCxnSpPr>
            <p:nvPr/>
          </p:nvCxnSpPr>
          <p:spPr>
            <a:xfrm>
              <a:off x="1979223" y="2270975"/>
              <a:ext cx="728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38" name="Google Shape;138;p4"/>
            <p:cNvSpPr/>
            <p:nvPr/>
          </p:nvSpPr>
          <p:spPr>
            <a:xfrm>
              <a:off x="710600" y="3429000"/>
              <a:ext cx="1484993" cy="376940"/>
            </a:xfrm>
            <a:prstGeom prst="roundRect">
              <a:avLst>
                <a:gd name="adj" fmla="val 16667"/>
              </a:avLst>
            </a:prstGeom>
            <a:solidFill>
              <a:srgbClr val="5A7D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app1.func3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10599" y="3867972"/>
              <a:ext cx="1484993" cy="376940"/>
            </a:xfrm>
            <a:prstGeom prst="roundRect">
              <a:avLst>
                <a:gd name="adj" fmla="val 16667"/>
              </a:avLst>
            </a:prstGeom>
            <a:solidFill>
              <a:srgbClr val="5A7D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app3.func8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10598" y="4316630"/>
              <a:ext cx="1484993" cy="376940"/>
            </a:xfrm>
            <a:prstGeom prst="roundRect">
              <a:avLst>
                <a:gd name="adj" fmla="val 16667"/>
              </a:avLst>
            </a:prstGeom>
            <a:solidFill>
              <a:srgbClr val="5A7D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app2.func4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10598" y="4765289"/>
              <a:ext cx="1484993" cy="376940"/>
            </a:xfrm>
            <a:prstGeom prst="roundRect">
              <a:avLst>
                <a:gd name="adj" fmla="val 16667"/>
              </a:avLst>
            </a:prstGeom>
            <a:solidFill>
              <a:srgbClr val="5A7D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app4.func1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500538" y="3429000"/>
              <a:ext cx="1484993" cy="376940"/>
            </a:xfrm>
            <a:prstGeom prst="roundRect">
              <a:avLst>
                <a:gd name="adj" fmla="val 16667"/>
              </a:avLst>
            </a:prstGeom>
            <a:solidFill>
              <a:srgbClr val="5A7D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app2.func5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500537" y="3867972"/>
              <a:ext cx="1484993" cy="376940"/>
            </a:xfrm>
            <a:prstGeom prst="roundRect">
              <a:avLst>
                <a:gd name="adj" fmla="val 16667"/>
              </a:avLst>
            </a:prstGeom>
            <a:solidFill>
              <a:srgbClr val="5A7D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app3.func7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2500536" y="4316630"/>
              <a:ext cx="1484993" cy="376940"/>
            </a:xfrm>
            <a:prstGeom prst="roundRect">
              <a:avLst>
                <a:gd name="adj" fmla="val 16667"/>
              </a:avLst>
            </a:prstGeom>
            <a:solidFill>
              <a:srgbClr val="5A7D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app1.func3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500536" y="4765289"/>
              <a:ext cx="1484993" cy="376940"/>
            </a:xfrm>
            <a:prstGeom prst="roundRect">
              <a:avLst>
                <a:gd name="adj" fmla="val 16667"/>
              </a:avLst>
            </a:prstGeom>
            <a:solidFill>
              <a:srgbClr val="5A7D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app1.func7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4"/>
            <p:cNvSpPr txBox="1"/>
            <p:nvPr/>
          </p:nvSpPr>
          <p:spPr>
            <a:xfrm>
              <a:off x="441626" y="1143489"/>
              <a:ext cx="380365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Serverless</a:t>
              </a:r>
              <a:r>
                <a:rPr lang="en-US" sz="20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 Architecture</a:t>
              </a:r>
              <a:endParaRPr sz="2000" b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</p:txBody>
        </p:sp>
      </p:grpSp>
      <p:grpSp>
        <p:nvGrpSpPr>
          <p:cNvPr id="147" name="Google Shape;147;p4"/>
          <p:cNvGrpSpPr/>
          <p:nvPr/>
        </p:nvGrpSpPr>
        <p:grpSpPr>
          <a:xfrm>
            <a:off x="6763397" y="1406058"/>
            <a:ext cx="3803650" cy="4424523"/>
            <a:chOff x="5178726" y="1164621"/>
            <a:chExt cx="3803650" cy="4424523"/>
          </a:xfrm>
        </p:grpSpPr>
        <p:grpSp>
          <p:nvGrpSpPr>
            <p:cNvPr id="148" name="Google Shape;148;p4"/>
            <p:cNvGrpSpPr/>
            <p:nvPr/>
          </p:nvGrpSpPr>
          <p:grpSpPr>
            <a:xfrm>
              <a:off x="5385401" y="1773224"/>
              <a:ext cx="3409650" cy="3815920"/>
              <a:chOff x="1143601" y="2514600"/>
              <a:chExt cx="2991750" cy="3365594"/>
            </a:xfrm>
          </p:grpSpPr>
          <p:pic>
            <p:nvPicPr>
              <p:cNvPr id="149" name="Google Shape;149;p4" descr="서버 윤곽선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397000" y="25146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0" name="Google Shape;150;p4"/>
              <p:cNvSpPr txBox="1"/>
              <p:nvPr/>
            </p:nvSpPr>
            <p:spPr>
              <a:xfrm>
                <a:off x="1143602" y="3294568"/>
                <a:ext cx="1421195" cy="515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Server 1</a:t>
                </a:r>
                <a:endParaRPr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1" name="Google Shape;151;p4" descr="서버 윤곽선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950574" y="25146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" name="Google Shape;152;p4"/>
              <p:cNvSpPr txBox="1"/>
              <p:nvPr/>
            </p:nvSpPr>
            <p:spPr>
              <a:xfrm>
                <a:off x="2697177" y="3294568"/>
                <a:ext cx="1421195" cy="515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Server 2</a:t>
                </a:r>
                <a:endParaRPr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1143601" y="3810094"/>
                <a:ext cx="1421195" cy="2070100"/>
              </a:xfrm>
              <a:prstGeom prst="roundRect">
                <a:avLst>
                  <a:gd name="adj" fmla="val 16667"/>
                </a:avLst>
              </a:prstGeom>
              <a:solidFill>
                <a:srgbClr val="E7E8E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2714156" y="3799591"/>
                <a:ext cx="1421195" cy="2070100"/>
              </a:xfrm>
              <a:prstGeom prst="roundRect">
                <a:avLst>
                  <a:gd name="adj" fmla="val 16667"/>
                </a:avLst>
              </a:prstGeom>
              <a:solidFill>
                <a:srgbClr val="E7E8E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cxnSp>
          <p:nvCxnSpPr>
            <p:cNvPr id="155" name="Google Shape;155;p4"/>
            <p:cNvCxnSpPr>
              <a:stCxn id="149" idx="3"/>
              <a:endCxn id="151" idx="1"/>
            </p:cNvCxnSpPr>
            <p:nvPr/>
          </p:nvCxnSpPr>
          <p:spPr>
            <a:xfrm>
              <a:off x="6716323" y="2291598"/>
              <a:ext cx="728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56" name="Google Shape;156;p4"/>
            <p:cNvSpPr/>
            <p:nvPr/>
          </p:nvSpPr>
          <p:spPr>
            <a:xfrm>
              <a:off x="5452760" y="3449624"/>
              <a:ext cx="1484993" cy="376940"/>
            </a:xfrm>
            <a:prstGeom prst="roundRect">
              <a:avLst>
                <a:gd name="adj" fmla="val 16667"/>
              </a:avLst>
            </a:prstGeom>
            <a:solidFill>
              <a:srgbClr val="5A7D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App1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7242697" y="3449624"/>
              <a:ext cx="1484993" cy="376940"/>
            </a:xfrm>
            <a:prstGeom prst="roundRect">
              <a:avLst>
                <a:gd name="adj" fmla="val 16667"/>
              </a:avLst>
            </a:prstGeom>
            <a:solidFill>
              <a:srgbClr val="5A7D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App1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4"/>
            <p:cNvSpPr txBox="1"/>
            <p:nvPr/>
          </p:nvSpPr>
          <p:spPr>
            <a:xfrm>
              <a:off x="5178726" y="1164621"/>
              <a:ext cx="3803650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Traditional Architecture</a:t>
              </a:r>
              <a:endParaRPr sz="2000" b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</p:txBody>
        </p:sp>
      </p:grpSp>
      <p:sp>
        <p:nvSpPr>
          <p:cNvPr id="159" name="Google Shape;159;p4"/>
          <p:cNvSpPr txBox="1"/>
          <p:nvPr/>
        </p:nvSpPr>
        <p:spPr>
          <a:xfrm>
            <a:off x="5542282" y="2972465"/>
            <a:ext cx="1038569" cy="99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vs</a:t>
            </a:r>
            <a:endParaRPr sz="320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1624955" y="5997256"/>
            <a:ext cx="3899635" cy="60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26B6B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rPr>
              <a:t>“</a:t>
            </a:r>
            <a:r>
              <a:rPr lang="en-US" sz="1600" err="1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rPr>
              <a:t>FaaS</a:t>
            </a:r>
            <a:r>
              <a:rPr lang="en-US" sz="160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rPr>
              <a:t> (Function-as-a-Services)”</a:t>
            </a:r>
            <a:endParaRPr sz="160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</p:txBody>
      </p:sp>
      <p:sp>
        <p:nvSpPr>
          <p:cNvPr id="38" name="Google Shape;166;p5">
            <a:extLst>
              <a:ext uri="{FF2B5EF4-FFF2-40B4-BE49-F238E27FC236}">
                <a16:creationId xmlns:a16="http://schemas.microsoft.com/office/drawing/2014/main" id="{19513378-C3B7-4D8C-8B90-A3123EBB52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24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5"/>
          <p:cNvCxnSpPr/>
          <p:nvPr/>
        </p:nvCxnSpPr>
        <p:spPr>
          <a:xfrm>
            <a:off x="469900" y="317500"/>
            <a:ext cx="0" cy="6985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5"/>
          <p:cNvSpPr txBox="1"/>
          <p:nvPr/>
        </p:nvSpPr>
        <p:spPr>
          <a:xfrm>
            <a:off x="648302" y="254000"/>
            <a:ext cx="5879497" cy="99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목적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sz="4400" b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필요성</a:t>
            </a:r>
            <a:endParaRPr sz="4400" b="1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9" name="Google Shape;169;p5"/>
          <p:cNvGrpSpPr/>
          <p:nvPr/>
        </p:nvGrpSpPr>
        <p:grpSpPr>
          <a:xfrm>
            <a:off x="1471291" y="2556825"/>
            <a:ext cx="9249413" cy="3089299"/>
            <a:chOff x="2010493" y="2640878"/>
            <a:chExt cx="8114944" cy="2349634"/>
          </a:xfrm>
        </p:grpSpPr>
        <p:pic>
          <p:nvPicPr>
            <p:cNvPr id="170" name="Google Shape;170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47649" y="2640878"/>
              <a:ext cx="2174066" cy="1576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5" descr="불꽃 단색으로 채워진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5" descr="남자 단색으로 채워진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543925" y="299085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5"/>
            <p:cNvSpPr txBox="1"/>
            <p:nvPr/>
          </p:nvSpPr>
          <p:spPr>
            <a:xfrm>
              <a:off x="2010493" y="4017066"/>
              <a:ext cx="22485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교통사고</a:t>
              </a:r>
              <a:r>
                <a:rPr lang="en-US" sz="2400" b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발생</a:t>
              </a:r>
              <a:endParaRPr b="1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4" name="Google Shape;174;p5"/>
            <p:cNvSpPr txBox="1"/>
            <p:nvPr/>
          </p:nvSpPr>
          <p:spPr>
            <a:xfrm>
              <a:off x="4971812" y="4017066"/>
              <a:ext cx="22485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화재</a:t>
              </a:r>
              <a:r>
                <a:rPr lang="en-US" sz="2400" b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발생</a:t>
              </a:r>
              <a:endParaRPr b="1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5" name="Google Shape;175;p5"/>
            <p:cNvSpPr txBox="1"/>
            <p:nvPr/>
          </p:nvSpPr>
          <p:spPr>
            <a:xfrm>
              <a:off x="7876937" y="4017066"/>
              <a:ext cx="22485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위험</a:t>
              </a:r>
              <a:r>
                <a:rPr lang="en-US" sz="2400" b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인물</a:t>
              </a:r>
              <a:r>
                <a:rPr lang="en-US" sz="2400" b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sz="2400" b="1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접근</a:t>
              </a:r>
              <a:endParaRPr b="1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2265694" y="4545612"/>
              <a:ext cx="17379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위치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실시간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endParaRPr sz="1600" b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표시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서비스</a:t>
              </a:r>
              <a:endParaRPr b="1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7" name="Google Shape;177;p5"/>
            <p:cNvSpPr txBox="1"/>
            <p:nvPr/>
          </p:nvSpPr>
          <p:spPr>
            <a:xfrm>
              <a:off x="5309569" y="4545612"/>
              <a:ext cx="15729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SNS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화재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발생</a:t>
              </a:r>
              <a:endParaRPr sz="1600" b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정보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전송</a:t>
              </a:r>
              <a:endParaRPr b="1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8" name="Google Shape;178;p5"/>
            <p:cNvSpPr txBox="1"/>
            <p:nvPr/>
          </p:nvSpPr>
          <p:spPr>
            <a:xfrm>
              <a:off x="7963823" y="4545612"/>
              <a:ext cx="20745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상황을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텍스트화</a:t>
              </a:r>
              <a:r>
                <a:rPr lang="en-US"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하는</a:t>
              </a:r>
              <a:endParaRPr sz="1600" b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서비스</a:t>
              </a:r>
              <a:endParaRPr sz="1600" b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79" name="Google Shape;179;p5"/>
          <p:cNvSpPr txBox="1"/>
          <p:nvPr/>
        </p:nvSpPr>
        <p:spPr>
          <a:xfrm>
            <a:off x="3816000" y="1741425"/>
            <a:ext cx="456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</a:t>
            </a:r>
            <a:r>
              <a:rPr lang="en-US" sz="32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안전한</a:t>
            </a:r>
            <a:r>
              <a:rPr lang="en-US" sz="32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32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스마트</a:t>
            </a:r>
            <a:r>
              <a:rPr lang="en-US" sz="32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3200" b="1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시티</a:t>
            </a:r>
            <a:r>
              <a:rPr lang="en-US" sz="3200" b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”</a:t>
            </a:r>
            <a:endParaRPr sz="3200" b="1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Google Shape;166;p5">
            <a:extLst>
              <a:ext uri="{FF2B5EF4-FFF2-40B4-BE49-F238E27FC236}">
                <a16:creationId xmlns:a16="http://schemas.microsoft.com/office/drawing/2014/main" id="{193CED82-165C-43E8-B650-E157654145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426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ge8c65b2a1e_0_29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ge8c65b2a1e_0_29"/>
          <p:cNvSpPr txBox="1"/>
          <p:nvPr/>
        </p:nvSpPr>
        <p:spPr>
          <a:xfrm>
            <a:off x="469900" y="1204980"/>
            <a:ext cx="807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➔"/>
            </a:pP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Scale-to-Zero</a:t>
            </a:r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구현을</a:t>
            </a:r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통한</a:t>
            </a:r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효율적인</a:t>
            </a:r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자원</a:t>
            </a:r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사용</a:t>
            </a:r>
            <a:endParaRPr sz="2500" b="1" dirty="0">
              <a:solidFill>
                <a:schemeClr val="tx1">
                  <a:lumMod val="65000"/>
                  <a:lumOff val="3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</p:txBody>
      </p:sp>
      <p:sp>
        <p:nvSpPr>
          <p:cNvPr id="189" name="Google Shape;189;ge8c65b2a1e_0_29"/>
          <p:cNvSpPr txBox="1"/>
          <p:nvPr/>
        </p:nvSpPr>
        <p:spPr>
          <a:xfrm>
            <a:off x="648302" y="254000"/>
            <a:ext cx="58794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특징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2" name="Google Shape;166;p5">
            <a:extLst>
              <a:ext uri="{FF2B5EF4-FFF2-40B4-BE49-F238E27FC236}">
                <a16:creationId xmlns:a16="http://schemas.microsoft.com/office/drawing/2014/main" id="{E8F828E0-2751-4CB4-9C24-1E9EC796A8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F435ADB-54D2-42A7-BB6D-3E9644548027}"/>
              </a:ext>
            </a:extLst>
          </p:cNvPr>
          <p:cNvGrpSpPr/>
          <p:nvPr/>
        </p:nvGrpSpPr>
        <p:grpSpPr>
          <a:xfrm>
            <a:off x="2164290" y="2004657"/>
            <a:ext cx="7863420" cy="4351693"/>
            <a:chOff x="2431124" y="980660"/>
            <a:chExt cx="7863420" cy="4351693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E24F50D-0390-4493-A5B2-B5F09227C756}"/>
                </a:ext>
              </a:extLst>
            </p:cNvPr>
            <p:cNvSpPr/>
            <p:nvPr/>
          </p:nvSpPr>
          <p:spPr>
            <a:xfrm>
              <a:off x="2431124" y="1589703"/>
              <a:ext cx="1607170" cy="1238905"/>
            </a:xfrm>
            <a:prstGeom prst="rect">
              <a:avLst/>
            </a:prstGeom>
            <a:solidFill>
              <a:srgbClr val="E7E8E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3EA768AD-E823-4A25-B113-36AE6C60D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9546" y="2274213"/>
              <a:ext cx="14526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연결선: 꺾임 74">
              <a:extLst>
                <a:ext uri="{FF2B5EF4-FFF2-40B4-BE49-F238E27FC236}">
                  <a16:creationId xmlns:a16="http://schemas.microsoft.com/office/drawing/2014/main" id="{A012F90C-9B2F-490F-BA40-8319B8DB0E82}"/>
                </a:ext>
              </a:extLst>
            </p:cNvPr>
            <p:cNvCxnSpPr>
              <a:cxnSpLocks/>
              <a:stCxn id="73" idx="2"/>
              <a:endCxn id="87" idx="0"/>
            </p:cNvCxnSpPr>
            <p:nvPr/>
          </p:nvCxnSpPr>
          <p:spPr>
            <a:xfrm rot="16200000" flipH="1">
              <a:off x="3528801" y="2534516"/>
              <a:ext cx="1167530" cy="1755714"/>
            </a:xfrm>
            <a:prstGeom prst="bentConnector3">
              <a:avLst>
                <a:gd name="adj1" fmla="val 46407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033E7825-D8A8-4C57-B125-0B124EC8D0FB}"/>
                </a:ext>
              </a:extLst>
            </p:cNvPr>
            <p:cNvCxnSpPr>
              <a:cxnSpLocks/>
              <a:stCxn id="85" idx="2"/>
              <a:endCxn id="87" idx="0"/>
            </p:cNvCxnSpPr>
            <p:nvPr/>
          </p:nvCxnSpPr>
          <p:spPr>
            <a:xfrm rot="5400000">
              <a:off x="5460032" y="2687719"/>
              <a:ext cx="838810" cy="1778028"/>
            </a:xfrm>
            <a:prstGeom prst="bentConnector3">
              <a:avLst>
                <a:gd name="adj1" fmla="val 26998"/>
              </a:avLst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982CF5-2A7A-4BAC-B3EF-EDCC06C89813}"/>
                </a:ext>
              </a:extLst>
            </p:cNvPr>
            <p:cNvSpPr txBox="1"/>
            <p:nvPr/>
          </p:nvSpPr>
          <p:spPr>
            <a:xfrm>
              <a:off x="5108146" y="3401020"/>
              <a:ext cx="1975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 </a:t>
              </a:r>
              <a:r>
                <a:rPr lang="ko-KR" altLang="en-US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 </a:t>
              </a:r>
              <a:r>
                <a:rPr lang="en-US" altLang="ko-KR" sz="1100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 </a:t>
              </a:r>
              <a:r>
                <a:rPr lang="ko-KR" altLang="en-US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</a:t>
              </a:r>
              <a:endParaRPr lang="ko-KR" altLang="en-US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2A491F9-3578-40D7-93A2-22D8EED3EAF7}"/>
                </a:ext>
              </a:extLst>
            </p:cNvPr>
            <p:cNvSpPr txBox="1"/>
            <p:nvPr/>
          </p:nvSpPr>
          <p:spPr>
            <a:xfrm>
              <a:off x="3156260" y="3383114"/>
              <a:ext cx="1796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  </a:t>
              </a:r>
              <a:r>
                <a:rPr lang="en-US" altLang="ko-KR" sz="1100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07BE4C47-867E-4E02-AB1A-B12BCB38D62D}"/>
                </a:ext>
              </a:extLst>
            </p:cNvPr>
            <p:cNvGrpSpPr/>
            <p:nvPr/>
          </p:nvGrpSpPr>
          <p:grpSpPr>
            <a:xfrm>
              <a:off x="9138714" y="1603385"/>
              <a:ext cx="1155830" cy="1125373"/>
              <a:chOff x="9170846" y="-793524"/>
              <a:chExt cx="2043759" cy="2043759"/>
            </a:xfrm>
            <a:solidFill>
              <a:srgbClr val="FFC000"/>
            </a:solidFill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A8986A5E-CE41-49E3-8897-C458E7B96A8C}"/>
                  </a:ext>
                </a:extLst>
              </p:cNvPr>
              <p:cNvSpPr/>
              <p:nvPr/>
            </p:nvSpPr>
            <p:spPr>
              <a:xfrm>
                <a:off x="9170846" y="-793524"/>
                <a:ext cx="2043759" cy="20437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번개 93">
                <a:extLst>
                  <a:ext uri="{FF2B5EF4-FFF2-40B4-BE49-F238E27FC236}">
                    <a16:creationId xmlns:a16="http://schemas.microsoft.com/office/drawing/2014/main" id="{9D84A0A5-706F-4CE4-B479-08419445EC67}"/>
                  </a:ext>
                </a:extLst>
              </p:cNvPr>
              <p:cNvSpPr/>
              <p:nvPr/>
            </p:nvSpPr>
            <p:spPr>
              <a:xfrm rot="356127">
                <a:off x="9780503" y="-183692"/>
                <a:ext cx="824444" cy="842514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10F64550-6A7D-4119-8E20-2F3E4CA85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7225" y="2274213"/>
              <a:ext cx="10699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49F27FC-F65A-4D46-A986-449C9A28571E}"/>
                </a:ext>
              </a:extLst>
            </p:cNvPr>
            <p:cNvSpPr txBox="1"/>
            <p:nvPr/>
          </p:nvSpPr>
          <p:spPr>
            <a:xfrm>
              <a:off x="9173634" y="2738900"/>
              <a:ext cx="1085987" cy="748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External 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Source</a:t>
              </a:r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9A8E3E1-EFC3-41C3-8679-615D0C69271F}"/>
                </a:ext>
              </a:extLst>
            </p:cNvPr>
            <p:cNvSpPr txBox="1"/>
            <p:nvPr/>
          </p:nvSpPr>
          <p:spPr>
            <a:xfrm>
              <a:off x="7937225" y="1894563"/>
              <a:ext cx="1069962" cy="24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Any Event?</a:t>
              </a:r>
              <a:endPara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29A3334-AB7A-442D-B507-0A13DBB2DD2B}"/>
                </a:ext>
              </a:extLst>
            </p:cNvPr>
            <p:cNvGrpSpPr/>
            <p:nvPr/>
          </p:nvGrpSpPr>
          <p:grpSpPr>
            <a:xfrm>
              <a:off x="3487291" y="3996138"/>
              <a:ext cx="2931236" cy="1336215"/>
              <a:chOff x="4644485" y="5369200"/>
              <a:chExt cx="2931236" cy="1336215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65F5488-58E6-4796-9960-E8C022256FFD}"/>
                  </a:ext>
                </a:extLst>
              </p:cNvPr>
              <p:cNvGrpSpPr/>
              <p:nvPr/>
            </p:nvGrpSpPr>
            <p:grpSpPr>
              <a:xfrm>
                <a:off x="4644485" y="5526566"/>
                <a:ext cx="2931236" cy="1178849"/>
                <a:chOff x="4644485" y="5526566"/>
                <a:chExt cx="2931236" cy="1178849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966D77C0-62B1-491A-9E95-0803D0ECB71E}"/>
                    </a:ext>
                  </a:extLst>
                </p:cNvPr>
                <p:cNvGrpSpPr/>
                <p:nvPr/>
              </p:nvGrpSpPr>
              <p:grpSpPr>
                <a:xfrm>
                  <a:off x="4644485" y="5526566"/>
                  <a:ext cx="1223258" cy="1178849"/>
                  <a:chOff x="4273848" y="5609946"/>
                  <a:chExt cx="1468335" cy="1453324"/>
                </a:xfrm>
              </p:grpSpPr>
              <p:sp>
                <p:nvSpPr>
                  <p:cNvPr id="90" name="직사각형 89">
                    <a:extLst>
                      <a:ext uri="{FF2B5EF4-FFF2-40B4-BE49-F238E27FC236}">
                        <a16:creationId xmlns:a16="http://schemas.microsoft.com/office/drawing/2014/main" id="{5EAB018A-80D7-4838-822C-1B55E8112EF1}"/>
                      </a:ext>
                    </a:extLst>
                  </p:cNvPr>
                  <p:cNvSpPr/>
                  <p:nvPr/>
                </p:nvSpPr>
                <p:spPr>
                  <a:xfrm>
                    <a:off x="4273848" y="5609946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2ADACFA4-83A5-42B9-9D1F-95ED9C93E91B}"/>
                      </a:ext>
                    </a:extLst>
                  </p:cNvPr>
                  <p:cNvSpPr/>
                  <p:nvPr/>
                </p:nvSpPr>
                <p:spPr>
                  <a:xfrm>
                    <a:off x="4346620" y="569640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80D83AAE-8C8F-4524-B84A-730842B89677}"/>
                      </a:ext>
                    </a:extLst>
                  </p:cNvPr>
                  <p:cNvSpPr/>
                  <p:nvPr/>
                </p:nvSpPr>
                <p:spPr>
                  <a:xfrm>
                    <a:off x="4419393" y="577537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Pod n</a:t>
                    </a:r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41039BF7-A56A-4404-83DF-0CB84926E6A8}"/>
                    </a:ext>
                  </a:extLst>
                </p:cNvPr>
                <p:cNvSpPr/>
                <p:nvPr/>
              </p:nvSpPr>
              <p:spPr>
                <a:xfrm>
                  <a:off x="6467000" y="5638914"/>
                  <a:ext cx="1108721" cy="1044666"/>
                </a:xfrm>
                <a:prstGeom prst="rect">
                  <a:avLst/>
                </a:prstGeom>
                <a:noFill/>
                <a:ln w="3810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Pod 0</a:t>
                  </a:r>
                  <a:endParaRPr lang="ko-KR" altLang="en-US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F93E341-166E-4612-9727-FF4B6BCA115E}"/>
                  </a:ext>
                </a:extLst>
              </p:cNvPr>
              <p:cNvSpPr txBox="1"/>
              <p:nvPr/>
            </p:nvSpPr>
            <p:spPr>
              <a:xfrm>
                <a:off x="5949486" y="5369200"/>
                <a:ext cx="39626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14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or</a:t>
                </a:r>
                <a:endParaRPr lang="ko-KR" altLang="en-US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85" name="Picture 4" descr="KEDA | Kubernetes Event-driven Autoscaling">
              <a:extLst>
                <a:ext uri="{FF2B5EF4-FFF2-40B4-BE49-F238E27FC236}">
                  <a16:creationId xmlns:a16="http://schemas.microsoft.com/office/drawing/2014/main" id="{02D716AB-8C5B-41C8-AE9E-AF5D292A3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813" y="980660"/>
              <a:ext cx="2115275" cy="2176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186;ge8c65b2a1e_0_29">
            <a:extLst>
              <a:ext uri="{FF2B5EF4-FFF2-40B4-BE49-F238E27FC236}">
                <a16:creationId xmlns:a16="http://schemas.microsoft.com/office/drawing/2014/main" id="{FA89ADA5-01AE-4EC2-974B-A891A9384E82}"/>
              </a:ext>
            </a:extLst>
          </p:cNvPr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189;ge8c65b2a1e_0_29">
            <a:extLst>
              <a:ext uri="{FF2B5EF4-FFF2-40B4-BE49-F238E27FC236}">
                <a16:creationId xmlns:a16="http://schemas.microsoft.com/office/drawing/2014/main" id="{DA0E0526-6662-42F1-8450-C5AA9204FA32}"/>
              </a:ext>
            </a:extLst>
          </p:cNvPr>
          <p:cNvSpPr txBox="1"/>
          <p:nvPr/>
        </p:nvSpPr>
        <p:spPr>
          <a:xfrm>
            <a:off x="648302" y="254000"/>
            <a:ext cx="58794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특징</a:t>
            </a:r>
            <a:endParaRPr sz="44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5" name="Google Shape;166;p5">
            <a:extLst>
              <a:ext uri="{FF2B5EF4-FFF2-40B4-BE49-F238E27FC236}">
                <a16:creationId xmlns:a16="http://schemas.microsoft.com/office/drawing/2014/main" id="{921C5966-1548-45A0-8BCA-A935B00123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47" name="Google Shape;187;ge8c65b2a1e_0_29">
            <a:extLst>
              <a:ext uri="{FF2B5EF4-FFF2-40B4-BE49-F238E27FC236}">
                <a16:creationId xmlns:a16="http://schemas.microsoft.com/office/drawing/2014/main" id="{B7BBE162-6625-46AD-ABED-B9B1CD603A15}"/>
              </a:ext>
            </a:extLst>
          </p:cNvPr>
          <p:cNvSpPr txBox="1"/>
          <p:nvPr/>
        </p:nvSpPr>
        <p:spPr>
          <a:xfrm>
            <a:off x="469900" y="1204980"/>
            <a:ext cx="80709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➔"/>
            </a:pPr>
            <a:r>
              <a:rPr lang="en-US" altLang="ko-KR" sz="25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Event </a:t>
            </a:r>
            <a:r>
              <a:rPr lang="ko-KR" altLang="en-US" sz="25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기반 </a:t>
            </a:r>
            <a:r>
              <a:rPr lang="en-US" altLang="ko-KR" sz="2500" b="1" dirty="0" err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FaaS</a:t>
            </a:r>
            <a:r>
              <a:rPr lang="ko-KR" altLang="en-US" sz="2500" b="1" dirty="0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ko-KR" altLang="en-US" sz="25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구조</a:t>
            </a:r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를</a:t>
            </a:r>
            <a:r>
              <a:rPr lang="ko-KR" altLang="en-US" sz="25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</a:t>
            </a:r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이용한</a:t>
            </a:r>
            <a:endParaRPr lang="en-US" altLang="ko-KR" sz="2500" b="1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</a:pPr>
            <a:r>
              <a:rPr lang="en-US" altLang="ko-KR" sz="25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				</a:t>
            </a:r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함수의 손쉬운 호출 및 확장  </a:t>
            </a:r>
            <a:endParaRPr lang="en-US" altLang="ko-KR" sz="2500" b="1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Malgun Gothic"/>
              <a:sym typeface="Malgun Gothic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ED4158C-2E4A-4D0F-85C7-9E23358EE7EA}"/>
              </a:ext>
            </a:extLst>
          </p:cNvPr>
          <p:cNvGrpSpPr/>
          <p:nvPr/>
        </p:nvGrpSpPr>
        <p:grpSpPr>
          <a:xfrm>
            <a:off x="1030507" y="1018123"/>
            <a:ext cx="10066932" cy="5585877"/>
            <a:chOff x="1030507" y="1018123"/>
            <a:chExt cx="10066932" cy="5585877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B01BE67-BB4C-4490-8D61-E7B591FB0E57}"/>
                </a:ext>
              </a:extLst>
            </p:cNvPr>
            <p:cNvGrpSpPr/>
            <p:nvPr/>
          </p:nvGrpSpPr>
          <p:grpSpPr>
            <a:xfrm>
              <a:off x="1030507" y="3028241"/>
              <a:ext cx="3172455" cy="2470189"/>
              <a:chOff x="160916" y="2224713"/>
              <a:chExt cx="3616288" cy="2798808"/>
            </a:xfrm>
          </p:grpSpPr>
          <p:pic>
            <p:nvPicPr>
              <p:cNvPr id="38" name="그래픽 37" descr="보안 카메라 단색으로 채워진">
                <a:extLst>
                  <a:ext uri="{FF2B5EF4-FFF2-40B4-BE49-F238E27FC236}">
                    <a16:creationId xmlns:a16="http://schemas.microsoft.com/office/drawing/2014/main" id="{47555F74-9FFF-4FE7-B5C9-57554E222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920" y="22247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51CE31-9F92-4013-83F1-198860DFA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1196" y1="55053" x2="61196" y2="55053"/>
                            <a14:foregroundMark x1="49891" y1="28507" x2="49891" y2="28507"/>
                            <a14:foregroundMark x1="45326" y1="33183" x2="45326" y2="33183"/>
                            <a14:foregroundMark x1="55217" y1="31674" x2="55217" y2="316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84123" y="2313488"/>
                <a:ext cx="2478223" cy="1785937"/>
              </a:xfrm>
              <a:prstGeom prst="rect">
                <a:avLst/>
              </a:prstGeom>
            </p:spPr>
          </p:pic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222008F4-10A3-4D13-AA54-66D36BCF1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8396" y="2894372"/>
                <a:ext cx="360527" cy="917841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C5E5C1E4-16AF-4E27-8139-265D1BEE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8659" y="2598194"/>
                <a:ext cx="1499641" cy="119610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6A5607-DC66-45D7-A11B-C48FDA7EA8B3}"/>
                  </a:ext>
                </a:extLst>
              </p:cNvPr>
              <p:cNvSpPr txBox="1"/>
              <p:nvPr/>
            </p:nvSpPr>
            <p:spPr>
              <a:xfrm>
                <a:off x="160916" y="4047102"/>
                <a:ext cx="3616288" cy="976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spc="-15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딥러닝을 통한 위험 상황 감지</a:t>
                </a:r>
                <a:endParaRPr lang="en-US" altLang="ko-KR" sz="2000" spc="-15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200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sz="200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이벤트 발생</a:t>
                </a:r>
                <a:r>
                  <a:rPr lang="en-US" altLang="ko-KR" sz="200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endParaRPr lang="ko-KR" altLang="en-US" sz="200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20F61B1-3932-4278-9248-C0A7D8C5E567}"/>
                </a:ext>
              </a:extLst>
            </p:cNvPr>
            <p:cNvGrpSpPr/>
            <p:nvPr/>
          </p:nvGrpSpPr>
          <p:grpSpPr>
            <a:xfrm>
              <a:off x="4630420" y="3028241"/>
              <a:ext cx="3172453" cy="2420644"/>
              <a:chOff x="4683522" y="1741045"/>
              <a:chExt cx="3512453" cy="2604479"/>
            </a:xfrm>
          </p:grpSpPr>
          <p:pic>
            <p:nvPicPr>
              <p:cNvPr id="36" name="Picture 4" descr="KEDA | Kubernetes Event-driven Autoscaling">
                <a:extLst>
                  <a:ext uri="{FF2B5EF4-FFF2-40B4-BE49-F238E27FC236}">
                    <a16:creationId xmlns:a16="http://schemas.microsoft.com/office/drawing/2014/main" id="{E77C97BD-FC8E-4F72-B2CF-3CB59250E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6787" y="1741045"/>
                <a:ext cx="1805921" cy="18059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2E9707-32FC-45CB-9E3A-C3FC37EC2655}"/>
                  </a:ext>
                </a:extLst>
              </p:cNvPr>
              <p:cNvSpPr txBox="1"/>
              <p:nvPr/>
            </p:nvSpPr>
            <p:spPr>
              <a:xfrm>
                <a:off x="4683522" y="3583878"/>
                <a:ext cx="3512453" cy="76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spc="-15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KEDA</a:t>
                </a:r>
                <a:r>
                  <a:rPr lang="ko-KR" altLang="en-US" sz="2000" spc="-15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통한 </a:t>
                </a:r>
                <a:r>
                  <a:rPr lang="en-US" altLang="ko-KR" sz="2000" spc="-15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FaaS</a:t>
                </a:r>
                <a:r>
                  <a:rPr lang="en-US" altLang="ko-KR" sz="2000" spc="-15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sz="2000" spc="-15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실현</a:t>
                </a:r>
                <a:br>
                  <a:rPr lang="en-US" altLang="ko-KR" sz="2000" spc="-15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</a:br>
                <a:r>
                  <a:rPr lang="en-US" altLang="ko-KR" sz="2000" spc="-15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(Scale to Zero)</a:t>
                </a:r>
                <a:endParaRPr lang="ko-KR" altLang="en-US" sz="2000" spc="-15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id="{37AF54B5-8297-4597-BA0B-E32B4F4CD814}"/>
                </a:ext>
              </a:extLst>
            </p:cNvPr>
            <p:cNvSpPr/>
            <p:nvPr/>
          </p:nvSpPr>
          <p:spPr>
            <a:xfrm>
              <a:off x="4324283" y="3679257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3C9EBA52-F4C6-459C-A20C-5445838CED7F}"/>
                </a:ext>
              </a:extLst>
            </p:cNvPr>
            <p:cNvSpPr/>
            <p:nvPr/>
          </p:nvSpPr>
          <p:spPr>
            <a:xfrm>
              <a:off x="7918569" y="3725560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57E07927-C8F5-459F-8BAD-AA238C65E7CA}"/>
                </a:ext>
              </a:extLst>
            </p:cNvPr>
            <p:cNvSpPr/>
            <p:nvPr/>
          </p:nvSpPr>
          <p:spPr>
            <a:xfrm rot="19680078">
              <a:off x="7947867" y="2948141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826330C3-D193-4293-ACB5-54239571353A}"/>
                </a:ext>
              </a:extLst>
            </p:cNvPr>
            <p:cNvSpPr/>
            <p:nvPr/>
          </p:nvSpPr>
          <p:spPr>
            <a:xfrm rot="1787956">
              <a:off x="7974562" y="4579768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882C586-0AD4-4C3D-9F71-BA01445451EE}"/>
                </a:ext>
              </a:extLst>
            </p:cNvPr>
            <p:cNvGrpSpPr/>
            <p:nvPr/>
          </p:nvGrpSpPr>
          <p:grpSpPr>
            <a:xfrm>
              <a:off x="8619439" y="1018123"/>
              <a:ext cx="2478000" cy="2212562"/>
              <a:chOff x="8559749" y="1534330"/>
              <a:chExt cx="2478000" cy="2212562"/>
            </a:xfrm>
          </p:grpSpPr>
          <p:pic>
            <p:nvPicPr>
              <p:cNvPr id="49" name="Google Shape;170;p5">
                <a:extLst>
                  <a:ext uri="{FF2B5EF4-FFF2-40B4-BE49-F238E27FC236}">
                    <a16:creationId xmlns:a16="http://schemas.microsoft.com/office/drawing/2014/main" id="{001A0880-FB8E-4B9C-A6D2-B265366C652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559749" y="1534330"/>
                <a:ext cx="2478000" cy="20724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" name="Google Shape;176;p5">
                <a:extLst>
                  <a:ext uri="{FF2B5EF4-FFF2-40B4-BE49-F238E27FC236}">
                    <a16:creationId xmlns:a16="http://schemas.microsoft.com/office/drawing/2014/main" id="{28649DE7-31C3-4692-8803-EDD12CA603AA}"/>
                  </a:ext>
                </a:extLst>
              </p:cNvPr>
              <p:cNvSpPr txBox="1"/>
              <p:nvPr/>
            </p:nvSpPr>
            <p:spPr>
              <a:xfrm>
                <a:off x="8808320" y="3161937"/>
                <a:ext cx="1980858" cy="584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</a:t>
                </a:r>
                <a:r>
                  <a:rPr lang="en-US" sz="16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600" b="1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위치</a:t>
                </a:r>
                <a:r>
                  <a:rPr lang="en-US" sz="16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600" b="1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실시간</a:t>
                </a:r>
                <a:r>
                  <a:rPr lang="en-US" sz="16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endParaRPr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표시</a:t>
                </a:r>
                <a:r>
                  <a:rPr lang="en-US" sz="16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600" b="1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서비스</a:t>
                </a:r>
                <a:endParaRPr b="1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9FF3101-A42B-46BE-AB80-F084BE8A20F9}"/>
                </a:ext>
              </a:extLst>
            </p:cNvPr>
            <p:cNvGrpSpPr/>
            <p:nvPr/>
          </p:nvGrpSpPr>
          <p:grpSpPr>
            <a:xfrm>
              <a:off x="9012704" y="3357473"/>
              <a:ext cx="1792791" cy="1557268"/>
              <a:chOff x="8599578" y="4736258"/>
              <a:chExt cx="1792791" cy="1557268"/>
            </a:xfrm>
          </p:grpSpPr>
          <p:pic>
            <p:nvPicPr>
              <p:cNvPr id="52" name="Google Shape;171;p5" descr="불꽃 단색으로 채워진">
                <a:extLst>
                  <a:ext uri="{FF2B5EF4-FFF2-40B4-BE49-F238E27FC236}">
                    <a16:creationId xmlns:a16="http://schemas.microsoft.com/office/drawing/2014/main" id="{8602C98C-B51B-4F9C-B421-0C017FC0BC43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8974856" y="4736258"/>
                <a:ext cx="1042233" cy="972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" name="Google Shape;177;p5">
                <a:extLst>
                  <a:ext uri="{FF2B5EF4-FFF2-40B4-BE49-F238E27FC236}">
                    <a16:creationId xmlns:a16="http://schemas.microsoft.com/office/drawing/2014/main" id="{C2426B06-A3D6-4398-97AD-BCC3B374A44D}"/>
                  </a:ext>
                </a:extLst>
              </p:cNvPr>
              <p:cNvSpPr txBox="1"/>
              <p:nvPr/>
            </p:nvSpPr>
            <p:spPr>
              <a:xfrm>
                <a:off x="8599578" y="5708571"/>
                <a:ext cx="1792791" cy="5849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SNS </a:t>
                </a:r>
                <a:r>
                  <a:rPr lang="en-US" sz="1600" b="1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화재</a:t>
                </a:r>
                <a:r>
                  <a:rPr lang="en-US" sz="16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600" b="1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발생</a:t>
                </a:r>
                <a:endParaRPr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정보</a:t>
                </a:r>
                <a:r>
                  <a:rPr lang="en-US" sz="16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600" b="1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전송</a:t>
                </a:r>
                <a:endParaRPr b="1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028A50-5C02-4C71-8A06-996592AB3173}"/>
                </a:ext>
              </a:extLst>
            </p:cNvPr>
            <p:cNvGrpSpPr/>
            <p:nvPr/>
          </p:nvGrpSpPr>
          <p:grpSpPr>
            <a:xfrm>
              <a:off x="8717871" y="5018513"/>
              <a:ext cx="2364515" cy="1585487"/>
              <a:chOff x="7514948" y="4841576"/>
              <a:chExt cx="2364515" cy="1585487"/>
            </a:xfrm>
          </p:grpSpPr>
          <p:pic>
            <p:nvPicPr>
              <p:cNvPr id="54" name="Google Shape;172;p5" descr="남자 단색으로 채워진">
                <a:extLst>
                  <a:ext uri="{FF2B5EF4-FFF2-40B4-BE49-F238E27FC236}">
                    <a16:creationId xmlns:a16="http://schemas.microsoft.com/office/drawing/2014/main" id="{70C6DA1B-44F1-425B-A5EB-822DF2074436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8176088" y="4841576"/>
                <a:ext cx="1042233" cy="10343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" name="Google Shape;178;p5">
                <a:extLst>
                  <a:ext uri="{FF2B5EF4-FFF2-40B4-BE49-F238E27FC236}">
                    <a16:creationId xmlns:a16="http://schemas.microsoft.com/office/drawing/2014/main" id="{03275CDE-9184-4EE6-B8EC-5B96DB540577}"/>
                  </a:ext>
                </a:extLst>
              </p:cNvPr>
              <p:cNvSpPr txBox="1"/>
              <p:nvPr/>
            </p:nvSpPr>
            <p:spPr>
              <a:xfrm>
                <a:off x="7514948" y="5842328"/>
                <a:ext cx="2364515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상황을</a:t>
                </a:r>
                <a:r>
                  <a:rPr lang="en-US" sz="16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600" b="1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텍스트화</a:t>
                </a:r>
                <a:r>
                  <a:rPr lang="en-US" sz="16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하는 서비스</a:t>
                </a:r>
                <a:endParaRPr sz="1600" b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gea115b04d8_1_97"/>
          <p:cNvCxnSpPr/>
          <p:nvPr/>
        </p:nvCxnSpPr>
        <p:spPr>
          <a:xfrm>
            <a:off x="469900" y="317500"/>
            <a:ext cx="0" cy="698400"/>
          </a:xfrm>
          <a:prstGeom prst="straightConnector1">
            <a:avLst/>
          </a:prstGeom>
          <a:noFill/>
          <a:ln w="57150" cap="flat" cmpd="sng">
            <a:solidFill>
              <a:srgbClr val="5A7D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gea115b04d8_1_97"/>
          <p:cNvSpPr txBox="1"/>
          <p:nvPr/>
        </p:nvSpPr>
        <p:spPr>
          <a:xfrm>
            <a:off x="648302" y="254000"/>
            <a:ext cx="5879400" cy="9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</a:pPr>
            <a:r>
              <a:rPr lang="en-US" sz="4400" b="1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특징</a:t>
            </a:r>
            <a:endParaRPr sz="4400" b="1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Google Shape;166;p5">
            <a:extLst>
              <a:ext uri="{FF2B5EF4-FFF2-40B4-BE49-F238E27FC236}">
                <a16:creationId xmlns:a16="http://schemas.microsoft.com/office/drawing/2014/main" id="{B2CD2581-157B-479F-B300-EA29A4F1AD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2837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" name="Google Shape;187;ge8c65b2a1e_0_29">
            <a:extLst>
              <a:ext uri="{FF2B5EF4-FFF2-40B4-BE49-F238E27FC236}">
                <a16:creationId xmlns:a16="http://schemas.microsoft.com/office/drawing/2014/main" id="{92D6B3F1-39BE-4079-9794-B02A4179F8F6}"/>
              </a:ext>
            </a:extLst>
          </p:cNvPr>
          <p:cNvSpPr txBox="1"/>
          <p:nvPr/>
        </p:nvSpPr>
        <p:spPr>
          <a:xfrm>
            <a:off x="469899" y="1227726"/>
            <a:ext cx="1080897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SzPts val="2500"/>
              <a:buFont typeface="Malgun Gothic"/>
              <a:buChar char="➔"/>
            </a:pPr>
            <a:r>
              <a:rPr lang="en-US" altLang="ko-KR" sz="25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Kubernetes</a:t>
            </a:r>
            <a:r>
              <a:rPr lang="ko-KR" altLang="en-US" sz="2500" b="1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를 활용한 </a:t>
            </a:r>
            <a:r>
              <a:rPr lang="ko-KR" altLang="en-US" sz="25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애플리케이션 배포</a:t>
            </a:r>
            <a:r>
              <a:rPr lang="en-US" altLang="ko-KR" sz="25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,</a:t>
            </a:r>
            <a:r>
              <a:rPr lang="ko-KR" altLang="en-US" sz="2500" b="1">
                <a:solidFill>
                  <a:srgbClr val="668E4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"/>
                <a:sym typeface="Malgun Gothic"/>
              </a:rPr>
              <a:t> 장애 복구 및 중앙 모니터링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9F094BE-2F1A-4908-8D15-DB838783E00B}"/>
              </a:ext>
            </a:extLst>
          </p:cNvPr>
          <p:cNvGrpSpPr/>
          <p:nvPr/>
        </p:nvGrpSpPr>
        <p:grpSpPr>
          <a:xfrm>
            <a:off x="1669159" y="1597235"/>
            <a:ext cx="8853681" cy="5368342"/>
            <a:chOff x="-825285" y="610305"/>
            <a:chExt cx="8666044" cy="56988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8AA4FBE-BCA4-4611-AF1F-B480B394C783}"/>
                </a:ext>
              </a:extLst>
            </p:cNvPr>
            <p:cNvGrpSpPr/>
            <p:nvPr/>
          </p:nvGrpSpPr>
          <p:grpSpPr>
            <a:xfrm>
              <a:off x="4236741" y="944414"/>
              <a:ext cx="3604018" cy="5364760"/>
              <a:chOff x="4187729" y="746620"/>
              <a:chExt cx="3604018" cy="5364760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0095B183-17ED-4153-BD4D-BC676A61E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949" b="93231" l="9924" r="90534">
                            <a14:foregroundMark x1="45344" y1="12000" x2="45954" y2="8103"/>
                            <a14:foregroundMark x1="36947" y1="7385" x2="37557" y2="7385"/>
                            <a14:foregroundMark x1="47786" y1="6051" x2="47786" y2="6051"/>
                            <a14:foregroundMark x1="86412" y1="28410" x2="86412" y2="28410"/>
                            <a14:foregroundMark x1="90687" y1="30462" x2="90687" y2="30462"/>
                            <a14:foregroundMark x1="37863" y1="88308" x2="37863" y2="88308"/>
                            <a14:foregroundMark x1="37405" y1="93231" x2="37405" y2="93231"/>
                            <a14:foregroundMark x1="90382" y1="53436" x2="90382" y2="53436"/>
                            <a14:foregroundMark x1="60000" y1="75385" x2="60000" y2="75385"/>
                            <a14:foregroundMark x1="31298" y1="80103" x2="31298" y2="80103"/>
                            <a14:foregroundMark x1="29618" y1="80205" x2="29618" y2="80205"/>
                            <a14:foregroundMark x1="36031" y1="82051" x2="36031" y2="82051"/>
                            <a14:foregroundMark x1="34504" y1="76513" x2="34504" y2="76513"/>
                            <a14:foregroundMark x1="65954" y1="73538" x2="65954" y2="73538"/>
                            <a14:foregroundMark x1="17405" y1="29846" x2="17405" y2="29846"/>
                            <a14:foregroundMark x1="16183" y1="27385" x2="16183" y2="27385"/>
                            <a14:foregroundMark x1="38015" y1="5949" x2="38015" y2="5949"/>
                            <a14:backgroundMark x1="80458" y1="9744" x2="80458" y2="9744"/>
                            <a14:backgroundMark x1="76641" y1="5744" x2="90840" y2="17333"/>
                            <a14:backgroundMark x1="89466" y1="7487" x2="88550" y2="5641"/>
                            <a14:backgroundMark x1="34351" y1="79282" x2="34351" y2="79282"/>
                            <a14:backgroundMark x1="34046" y1="79590" x2="34809" y2="79282"/>
                            <a14:backgroundMark x1="46870" y1="7897" x2="46870" y2="7897"/>
                            <a14:backgroundMark x1="45802" y1="8103" x2="45802" y2="8103"/>
                            <a14:backgroundMark x1="37863" y1="74051" x2="37863" y2="74051"/>
                            <a14:backgroundMark x1="37557" y1="74564" x2="37557" y2="74564"/>
                            <a14:backgroundMark x1="15420" y1="74256" x2="15420" y2="74256"/>
                            <a14:backgroundMark x1="35725" y1="74667" x2="35725" y2="74667"/>
                            <a14:backgroundMark x1="20611" y1="26564" x2="20611" y2="265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7729" y="746620"/>
                <a:ext cx="3604018" cy="5364760"/>
              </a:xfrm>
              <a:prstGeom prst="rect">
                <a:avLst/>
              </a:prstGeom>
            </p:spPr>
          </p:pic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01E8E867-B35D-48DA-94E8-A376674D9F5C}"/>
                  </a:ext>
                </a:extLst>
              </p:cNvPr>
              <p:cNvSpPr/>
              <p:nvPr/>
            </p:nvSpPr>
            <p:spPr>
              <a:xfrm>
                <a:off x="5223539" y="1963691"/>
                <a:ext cx="609603" cy="402672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bg1"/>
                    </a:solidFill>
                  </a:rPr>
                  <a:t>Master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bg1"/>
                    </a:solidFill>
                  </a:rPr>
                  <a:t>Node</a:t>
                </a:r>
                <a:endParaRPr lang="ko-KR" altLang="en-US" sz="1100" b="1" spc="-15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ED9F58C-627A-4CB3-9430-7054F0C49185}"/>
                  </a:ext>
                </a:extLst>
              </p:cNvPr>
              <p:cNvSpPr/>
              <p:nvPr/>
            </p:nvSpPr>
            <p:spPr>
              <a:xfrm>
                <a:off x="6007215" y="2515998"/>
                <a:ext cx="619390" cy="277536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HPC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C35B4816-AADE-49F0-9908-4B5A3BC31F54}"/>
                  </a:ext>
                </a:extLst>
              </p:cNvPr>
              <p:cNvSpPr/>
              <p:nvPr/>
            </p:nvSpPr>
            <p:spPr>
              <a:xfrm>
                <a:off x="5528340" y="2992044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EC24257E-19F4-4091-9138-8A6630A8F7AD}"/>
                  </a:ext>
                </a:extLst>
              </p:cNvPr>
              <p:cNvSpPr/>
              <p:nvPr/>
            </p:nvSpPr>
            <p:spPr>
              <a:xfrm>
                <a:off x="5989738" y="1696323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99EF1BF9-37F9-4D7C-A996-247AC0ADCC7D}"/>
                  </a:ext>
                </a:extLst>
              </p:cNvPr>
              <p:cNvSpPr/>
              <p:nvPr/>
            </p:nvSpPr>
            <p:spPr>
              <a:xfrm>
                <a:off x="4884015" y="2515998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A2DDB347-5D04-4B65-950F-54DB48ADFD83}"/>
                  </a:ext>
                </a:extLst>
              </p:cNvPr>
              <p:cNvSpPr/>
              <p:nvPr/>
            </p:nvSpPr>
            <p:spPr>
              <a:xfrm>
                <a:off x="4884014" y="3445079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909AE1E9-3077-4213-8C90-60A487BE5777}"/>
                  </a:ext>
                </a:extLst>
              </p:cNvPr>
              <p:cNvSpPr/>
              <p:nvPr/>
            </p:nvSpPr>
            <p:spPr>
              <a:xfrm>
                <a:off x="5223539" y="5310929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EA225ACE-6F94-4244-8978-4E91C34D6DA9}"/>
                  </a:ext>
                </a:extLst>
              </p:cNvPr>
              <p:cNvSpPr/>
              <p:nvPr/>
            </p:nvSpPr>
            <p:spPr>
              <a:xfrm>
                <a:off x="6560189" y="3427601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D21EB14C-5FE1-4FA0-BA21-14CE463751AC}"/>
                  </a:ext>
                </a:extLst>
              </p:cNvPr>
              <p:cNvSpPr/>
              <p:nvPr/>
            </p:nvSpPr>
            <p:spPr>
              <a:xfrm>
                <a:off x="5079528" y="4070756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2F00C244-07D9-4CEF-B06C-8C5A7EF6BC85}"/>
                  </a:ext>
                </a:extLst>
              </p:cNvPr>
              <p:cNvSpPr/>
              <p:nvPr/>
            </p:nvSpPr>
            <p:spPr>
              <a:xfrm>
                <a:off x="6847973" y="4161638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26907D9A-0BEA-46C8-86D0-3A69AAA195C6}"/>
                </a:ext>
              </a:extLst>
            </p:cNvPr>
            <p:cNvSpPr/>
            <p:nvPr/>
          </p:nvSpPr>
          <p:spPr>
            <a:xfrm>
              <a:off x="4285755" y="1158792"/>
              <a:ext cx="3505991" cy="4813836"/>
            </a:xfrm>
            <a:prstGeom prst="roundRect">
              <a:avLst/>
            </a:prstGeom>
            <a:noFill/>
            <a:ln w="38100">
              <a:solidFill>
                <a:srgbClr val="3B5EE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2" descr="Kubernetes | asbubam&amp;#39;s blog on 2dal.com">
              <a:extLst>
                <a:ext uri="{FF2B5EF4-FFF2-40B4-BE49-F238E27FC236}">
                  <a16:creationId xmlns:a16="http://schemas.microsoft.com/office/drawing/2014/main" id="{48D4E947-1BA9-4BFD-BBB4-902C1BB57E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3"/>
            <a:stretch/>
          </p:blipFill>
          <p:spPr bwMode="auto">
            <a:xfrm>
              <a:off x="4832044" y="885372"/>
              <a:ext cx="1462495" cy="39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Kubernetes | asbubam&amp;#39;s blog on 2dal.com">
              <a:extLst>
                <a:ext uri="{FF2B5EF4-FFF2-40B4-BE49-F238E27FC236}">
                  <a16:creationId xmlns:a16="http://schemas.microsoft.com/office/drawing/2014/main" id="{1788D4AA-0F23-414B-B682-1106200A42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3"/>
            <a:stretch/>
          </p:blipFill>
          <p:spPr bwMode="auto">
            <a:xfrm>
              <a:off x="3758248" y="610305"/>
              <a:ext cx="1462495" cy="85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Google Shape;209;gea115b04d8_1_97">
              <a:extLst>
                <a:ext uri="{FF2B5EF4-FFF2-40B4-BE49-F238E27FC236}">
                  <a16:creationId xmlns:a16="http://schemas.microsoft.com/office/drawing/2014/main" id="{3483FB69-CF0D-48B8-AA4A-04AA2711245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825285" y="1828720"/>
              <a:ext cx="4523825" cy="29772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49D4CFB-1903-4011-85E7-911A05D9F14D}"/>
                </a:ext>
              </a:extLst>
            </p:cNvPr>
            <p:cNvGrpSpPr/>
            <p:nvPr/>
          </p:nvGrpSpPr>
          <p:grpSpPr>
            <a:xfrm>
              <a:off x="-825285" y="1034267"/>
              <a:ext cx="2206800" cy="757996"/>
              <a:chOff x="753069" y="1435388"/>
              <a:chExt cx="2206800" cy="757996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71A387C8-C9B0-4E28-9ECD-760D6241C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069" y="1435388"/>
                <a:ext cx="731687" cy="721539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92990A-1528-418C-B20F-70C6B36FE99D}"/>
                  </a:ext>
                </a:extLst>
              </p:cNvPr>
              <p:cNvSpPr txBox="1"/>
              <p:nvPr/>
            </p:nvSpPr>
            <p:spPr>
              <a:xfrm>
                <a:off x="1497375" y="1731719"/>
                <a:ext cx="14624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>
                    <a:solidFill>
                      <a:srgbClr val="5F6368"/>
                    </a:solidFill>
                    <a:latin typeface="Apple SD Gothic Neo"/>
                  </a:rPr>
                  <a:t>Grafana</a:t>
                </a:r>
                <a:endParaRPr lang="ko-KR" altLang="en-US" sz="2400"/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2366286-AC27-47D5-AEC7-5FECC2EBD7C0}"/>
                </a:ext>
              </a:extLst>
            </p:cNvPr>
            <p:cNvCxnSpPr>
              <a:cxnSpLocks/>
            </p:cNvCxnSpPr>
            <p:nvPr/>
          </p:nvCxnSpPr>
          <p:spPr>
            <a:xfrm>
              <a:off x="3835954" y="2362821"/>
              <a:ext cx="1412090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a115b04d8_0_25"/>
          <p:cNvSpPr txBox="1"/>
          <p:nvPr/>
        </p:nvSpPr>
        <p:spPr>
          <a:xfrm>
            <a:off x="4890699" y="2960375"/>
            <a:ext cx="7172813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</a:t>
            </a:r>
            <a:r>
              <a:rPr lang="en-US" sz="38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38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r>
              <a:rPr lang="en-US" sz="38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38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추진</a:t>
            </a:r>
            <a:r>
              <a:rPr lang="en-US" sz="38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38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내용과</a:t>
            </a:r>
            <a:r>
              <a:rPr lang="en-US" sz="3800" b="1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sz="3800" b="1" dirty="0" err="1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범위</a:t>
            </a:r>
            <a:endParaRPr sz="3800" b="1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6" name="Google Shape;216;gea115b04d8_0_25"/>
          <p:cNvSpPr txBox="1"/>
          <p:nvPr/>
        </p:nvSpPr>
        <p:spPr>
          <a:xfrm>
            <a:off x="4890700" y="3637475"/>
            <a:ext cx="67137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rPr>
              <a:t>1)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목표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추진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내용</a:t>
            </a:r>
            <a:endParaRPr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rPr>
              <a:t>2)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단계별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세부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계획</a:t>
            </a:r>
            <a:endParaRPr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3)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참여구성원의</a:t>
            </a:r>
            <a:r>
              <a:rPr 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역할</a:t>
            </a:r>
            <a:endParaRPr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Google Shape;118;gea98bcb810_0_152">
            <a:extLst>
              <a:ext uri="{FF2B5EF4-FFF2-40B4-BE49-F238E27FC236}">
                <a16:creationId xmlns:a16="http://schemas.microsoft.com/office/drawing/2014/main" id="{D21D855F-3992-4D4C-B9C6-CB8B13410502}"/>
              </a:ext>
            </a:extLst>
          </p:cNvPr>
          <p:cNvSpPr txBox="1"/>
          <p:nvPr/>
        </p:nvSpPr>
        <p:spPr>
          <a:xfrm>
            <a:off x="818148" y="1898557"/>
            <a:ext cx="4072552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02</a:t>
            </a:r>
            <a:endParaRPr sz="2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7042728659BA4682610DA1EC66B0A9" ma:contentTypeVersion="4" ma:contentTypeDescription="새 문서를 만듭니다." ma:contentTypeScope="" ma:versionID="2de637d61d5f0b311dd34624446c46a7">
  <xsd:schema xmlns:xsd="http://www.w3.org/2001/XMLSchema" xmlns:xs="http://www.w3.org/2001/XMLSchema" xmlns:p="http://schemas.microsoft.com/office/2006/metadata/properties" xmlns:ns3="5a969dc3-2ae6-4d09-a6f2-60661e136586" targetNamespace="http://schemas.microsoft.com/office/2006/metadata/properties" ma:root="true" ma:fieldsID="49ca533b194c89000c340d16e30a1ee3" ns3:_="">
    <xsd:import namespace="5a969dc3-2ae6-4d09-a6f2-60661e1365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69dc3-2ae6-4d09-a6f2-60661e1365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F5CF76-A9FC-4C16-A2C5-C9096BAD9B75}">
  <ds:schemaRefs>
    <ds:schemaRef ds:uri="5a969dc3-2ae6-4d09-a6f2-60661e1365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294126C-D6A0-4316-939F-5F922C6CCC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441C07-17CC-4104-8883-C7AB3B2CEBCF}">
  <ds:schemaRefs>
    <ds:schemaRef ds:uri="http://schemas.openxmlformats.org/package/2006/metadata/core-properties"/>
    <ds:schemaRef ds:uri="5a969dc3-2ae6-4d09-a6f2-60661e136586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</TotalTime>
  <Words>3235</Words>
  <Application>Microsoft Office PowerPoint</Application>
  <PresentationFormat>와이드스크린</PresentationFormat>
  <Paragraphs>592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Malgun Gothic</vt:lpstr>
      <vt:lpstr>Inria Sans</vt:lpstr>
      <vt:lpstr>Apple SD Gothic Neo</vt:lpstr>
      <vt:lpstr>G마켓 산스 TTF Bold</vt:lpstr>
      <vt:lpstr>Gmarket Sans Medium</vt:lpstr>
      <vt:lpstr>G마켓 산스 TTF Medium</vt:lpstr>
      <vt:lpstr>Malgun Gothic</vt:lpstr>
      <vt:lpstr>Arial</vt:lpstr>
      <vt:lpstr>Wingdings</vt:lpstr>
      <vt:lpstr>Office 테마</vt:lpstr>
      <vt:lpstr>Event 기반 FaaS를  적용한 안전한 스마트 시티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기반 FaaS를  적용한 안전한 스마트 시티</dc:title>
  <dc:creator>윤창섭</dc:creator>
  <cp:lastModifiedBy>윤창섭</cp:lastModifiedBy>
  <cp:revision>123</cp:revision>
  <dcterms:created xsi:type="dcterms:W3CDTF">2021-08-08T08:01:19Z</dcterms:created>
  <dcterms:modified xsi:type="dcterms:W3CDTF">2021-08-24T14:40:11Z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0x0101005C7042728659BA4682610DA1EC66B0A9</vt:lpwstr>
  </property>
</Properties>
</file>